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6" r:id="rId5"/>
    <p:sldId id="317" r:id="rId6"/>
    <p:sldId id="319" r:id="rId7"/>
    <p:sldId id="337" r:id="rId8"/>
    <p:sldId id="320" r:id="rId9"/>
    <p:sldId id="321" r:id="rId10"/>
    <p:sldId id="331" r:id="rId11"/>
    <p:sldId id="332" r:id="rId12"/>
    <p:sldId id="340" r:id="rId13"/>
    <p:sldId id="322" r:id="rId14"/>
    <p:sldId id="339" r:id="rId15"/>
    <p:sldId id="341" r:id="rId16"/>
    <p:sldId id="334" r:id="rId17"/>
    <p:sldId id="325" r:id="rId18"/>
    <p:sldId id="329" r:id="rId19"/>
    <p:sldId id="323" r:id="rId20"/>
    <p:sldId id="326" r:id="rId21"/>
    <p:sldId id="343" r:id="rId22"/>
    <p:sldId id="344" r:id="rId23"/>
    <p:sldId id="336" r:id="rId24"/>
    <p:sldId id="327" r:id="rId25"/>
    <p:sldId id="345" r:id="rId26"/>
    <p:sldId id="328" r:id="rId27"/>
    <p:sldId id="338" r:id="rId28"/>
    <p:sldId id="342"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14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na Morrison" initials="SM" lastIdx="19" clrIdx="0">
    <p:extLst/>
  </p:cmAuthor>
  <p:cmAuthor id="2" name="Alyssa Samuelson (Derflan Inc)" initials="AS(I" lastIdx="9" clrIdx="1">
    <p:extLst>
      <p:ext uri="{19B8F6BF-5375-455C-9EA6-DF929625EA0E}">
        <p15:presenceInfo xmlns:p15="http://schemas.microsoft.com/office/powerpoint/2012/main" userId="S-1-5-21-2127521184-1604012920-1887927527-218526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8C00"/>
    <a:srgbClr val="FFB900"/>
    <a:srgbClr val="E6E6E6"/>
    <a:srgbClr val="8E9698"/>
    <a:srgbClr val="000000"/>
    <a:srgbClr val="FFF05E"/>
    <a:srgbClr val="6DC2EA"/>
    <a:srgbClr val="EC2B8C"/>
    <a:srgbClr val="68207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43" autoAdjust="0"/>
    <p:restoredTop sz="88582" autoAdjust="0"/>
  </p:normalViewPr>
  <p:slideViewPr>
    <p:cSldViewPr snapToGrid="0" snapToObjects="1">
      <p:cViewPr>
        <p:scale>
          <a:sx n="107" d="100"/>
          <a:sy n="107" d="100"/>
        </p:scale>
        <p:origin x="639" y="39"/>
      </p:cViewPr>
      <p:guideLst>
        <p:guide orient="horz" pos="3092"/>
        <p:guide orient="horz" pos="583"/>
        <p:guide pos="5617"/>
        <p:guide pos="14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9C458-3EA9-2841-9A2C-95E0579D6905}" type="datetimeFigureOut">
              <a:rPr lang="en-US" smtClean="0"/>
              <a:t>3/29/2017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4053A-D0EA-6244-B9CE-E54FED74F7FC}" type="slidenum">
              <a:rPr lang="en-US" smtClean="0"/>
              <a:t>‹#›</a:t>
            </a:fld>
            <a:endParaRPr lang="en-US" dirty="0"/>
          </a:p>
        </p:txBody>
      </p:sp>
    </p:spTree>
    <p:extLst>
      <p:ext uri="{BB962C8B-B14F-4D97-AF65-F5344CB8AC3E}">
        <p14:creationId xmlns:p14="http://schemas.microsoft.com/office/powerpoint/2010/main" val="27651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always ask “what is I O T”- IOT stands for Internet of things, so now we </a:t>
            </a:r>
            <a:r>
              <a:rPr lang="en-US" dirty="0" err="1"/>
              <a:t>wanna</a:t>
            </a:r>
            <a:r>
              <a:rPr lang="en-US" dirty="0"/>
              <a:t> know, what is the internet of things?</a:t>
            </a:r>
          </a:p>
        </p:txBody>
      </p:sp>
      <p:sp>
        <p:nvSpPr>
          <p:cNvPr id="4" name="Slide Number Placeholder 3"/>
          <p:cNvSpPr>
            <a:spLocks noGrp="1"/>
          </p:cNvSpPr>
          <p:nvPr>
            <p:ph type="sldNum" sz="quarter" idx="10"/>
          </p:nvPr>
        </p:nvSpPr>
        <p:spPr/>
        <p:txBody>
          <a:bodyPr/>
          <a:lstStyle/>
          <a:p>
            <a:fld id="{5334053A-D0EA-6244-B9CE-E54FED74F7FC}" type="slidenum">
              <a:rPr lang="en-US" smtClean="0"/>
              <a:t>2</a:t>
            </a:fld>
            <a:endParaRPr lang="en-US" dirty="0"/>
          </a:p>
        </p:txBody>
      </p:sp>
    </p:spTree>
    <p:extLst>
      <p:ext uri="{BB962C8B-B14F-4D97-AF65-F5344CB8AC3E}">
        <p14:creationId xmlns:p14="http://schemas.microsoft.com/office/powerpoint/2010/main" val="242394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boring slide, I promise</a:t>
            </a:r>
          </a:p>
          <a:p>
            <a:r>
              <a:rPr lang="en-US" dirty="0"/>
              <a:t>So without giving too much away, what’s the point?</a:t>
            </a:r>
          </a:p>
        </p:txBody>
      </p:sp>
      <p:sp>
        <p:nvSpPr>
          <p:cNvPr id="4" name="Slide Number Placeholder 3"/>
          <p:cNvSpPr>
            <a:spLocks noGrp="1"/>
          </p:cNvSpPr>
          <p:nvPr>
            <p:ph type="sldNum" sz="quarter" idx="10"/>
          </p:nvPr>
        </p:nvSpPr>
        <p:spPr/>
        <p:txBody>
          <a:bodyPr/>
          <a:lstStyle/>
          <a:p>
            <a:fld id="{5334053A-D0EA-6244-B9CE-E54FED74F7FC}" type="slidenum">
              <a:rPr lang="en-US" smtClean="0"/>
              <a:t>15</a:t>
            </a:fld>
            <a:endParaRPr lang="en-US" dirty="0"/>
          </a:p>
        </p:txBody>
      </p:sp>
    </p:spTree>
    <p:extLst>
      <p:ext uri="{BB962C8B-B14F-4D97-AF65-F5344CB8AC3E}">
        <p14:creationId xmlns:p14="http://schemas.microsoft.com/office/powerpoint/2010/main" val="69797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Breadboard is actually optional, I like to have it because it stabilizes the microcontroller by giving it a larger support base</a:t>
            </a:r>
          </a:p>
        </p:txBody>
      </p:sp>
      <p:sp>
        <p:nvSpPr>
          <p:cNvPr id="4" name="Slide Number Placeholder 3"/>
          <p:cNvSpPr>
            <a:spLocks noGrp="1"/>
          </p:cNvSpPr>
          <p:nvPr>
            <p:ph type="sldNum" sz="quarter" idx="10"/>
          </p:nvPr>
        </p:nvSpPr>
        <p:spPr/>
        <p:txBody>
          <a:bodyPr/>
          <a:lstStyle/>
          <a:p>
            <a:fld id="{5334053A-D0EA-6244-B9CE-E54FED74F7FC}" type="slidenum">
              <a:rPr lang="en-US" smtClean="0"/>
              <a:t>16</a:t>
            </a:fld>
            <a:endParaRPr lang="en-US" dirty="0"/>
          </a:p>
        </p:txBody>
      </p:sp>
    </p:spTree>
    <p:extLst>
      <p:ext uri="{BB962C8B-B14F-4D97-AF65-F5344CB8AC3E}">
        <p14:creationId xmlns:p14="http://schemas.microsoft.com/office/powerpoint/2010/main" val="197732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need the Arduino IDE installed (should be real fast, if you don’t already have it) </a:t>
            </a:r>
            <a:br>
              <a:rPr lang="en-US" dirty="0"/>
            </a:br>
            <a:r>
              <a:rPr lang="en-US" dirty="0"/>
              <a:t>Head over to the link, or google all the keywords in that link - </a:t>
            </a:r>
            <a:r>
              <a:rPr lang="en-US" dirty="0" err="1"/>
              <a:t>adafruit</a:t>
            </a:r>
            <a:r>
              <a:rPr lang="en-US" dirty="0"/>
              <a:t> m0 </a:t>
            </a:r>
            <a:r>
              <a:rPr lang="en-US" dirty="0" err="1"/>
              <a:t>wifi</a:t>
            </a:r>
            <a:r>
              <a:rPr lang="en-US" dirty="0"/>
              <a:t> </a:t>
            </a:r>
            <a:r>
              <a:rPr lang="en-US" dirty="0" err="1"/>
              <a:t>atwinc</a:t>
            </a:r>
            <a:r>
              <a:rPr lang="en-US" dirty="0"/>
              <a:t>, </a:t>
            </a:r>
            <a:br>
              <a:rPr lang="en-US" dirty="0"/>
            </a:br>
            <a:r>
              <a:rPr lang="en-US" dirty="0"/>
              <a:t>So I’ll give you guys the link to this, but I actually want you to try and work through the process yourselves- I’ll be around to help but the process of actually doing this is the actual </a:t>
            </a:r>
          </a:p>
        </p:txBody>
      </p:sp>
      <p:sp>
        <p:nvSpPr>
          <p:cNvPr id="4" name="Slide Number Placeholder 3"/>
          <p:cNvSpPr>
            <a:spLocks noGrp="1"/>
          </p:cNvSpPr>
          <p:nvPr>
            <p:ph type="sldNum" sz="quarter" idx="10"/>
          </p:nvPr>
        </p:nvSpPr>
        <p:spPr/>
        <p:txBody>
          <a:bodyPr/>
          <a:lstStyle/>
          <a:p>
            <a:fld id="{5334053A-D0EA-6244-B9CE-E54FED74F7FC}" type="slidenum">
              <a:rPr lang="en-US" smtClean="0"/>
              <a:t>17</a:t>
            </a:fld>
            <a:endParaRPr lang="en-US" dirty="0"/>
          </a:p>
        </p:txBody>
      </p:sp>
    </p:spTree>
    <p:extLst>
      <p:ext uri="{BB962C8B-B14F-4D97-AF65-F5344CB8AC3E}">
        <p14:creationId xmlns:p14="http://schemas.microsoft.com/office/powerpoint/2010/main" val="422354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programming a new board, make sure to select the specific board type and the port </a:t>
            </a:r>
          </a:p>
          <a:p>
            <a:r>
              <a:rPr lang="en-US" dirty="0"/>
              <a:t>COM52 in this case just refers to the USB port on your computer that is hooked up to the feather</a:t>
            </a:r>
          </a:p>
        </p:txBody>
      </p:sp>
      <p:sp>
        <p:nvSpPr>
          <p:cNvPr id="4" name="Slide Number Placeholder 3"/>
          <p:cNvSpPr>
            <a:spLocks noGrp="1"/>
          </p:cNvSpPr>
          <p:nvPr>
            <p:ph type="sldNum" sz="quarter" idx="10"/>
          </p:nvPr>
        </p:nvSpPr>
        <p:spPr/>
        <p:txBody>
          <a:bodyPr/>
          <a:lstStyle/>
          <a:p>
            <a:fld id="{5334053A-D0EA-6244-B9CE-E54FED74F7FC}" type="slidenum">
              <a:rPr lang="en-US" smtClean="0"/>
              <a:t>18</a:t>
            </a:fld>
            <a:endParaRPr lang="en-US" dirty="0"/>
          </a:p>
        </p:txBody>
      </p:sp>
    </p:spTree>
    <p:extLst>
      <p:ext uri="{BB962C8B-B14F-4D97-AF65-F5344CB8AC3E}">
        <p14:creationId xmlns:p14="http://schemas.microsoft.com/office/powerpoint/2010/main" val="3334717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I can guarantee that the code is flawless, so if you’re having problems, it means that there’s something wrong with your setup, or the board is faulty, which goes back to the flow chart from a few slides ago</a:t>
            </a:r>
          </a:p>
        </p:txBody>
      </p:sp>
      <p:sp>
        <p:nvSpPr>
          <p:cNvPr id="4" name="Slide Number Placeholder 3"/>
          <p:cNvSpPr>
            <a:spLocks noGrp="1"/>
          </p:cNvSpPr>
          <p:nvPr>
            <p:ph type="sldNum" sz="quarter" idx="10"/>
          </p:nvPr>
        </p:nvSpPr>
        <p:spPr/>
        <p:txBody>
          <a:bodyPr/>
          <a:lstStyle/>
          <a:p>
            <a:fld id="{5334053A-D0EA-6244-B9CE-E54FED74F7FC}" type="slidenum">
              <a:rPr lang="en-US" smtClean="0"/>
              <a:t>19</a:t>
            </a:fld>
            <a:endParaRPr lang="en-US" dirty="0"/>
          </a:p>
        </p:txBody>
      </p:sp>
    </p:spTree>
    <p:extLst>
      <p:ext uri="{BB962C8B-B14F-4D97-AF65-F5344CB8AC3E}">
        <p14:creationId xmlns:p14="http://schemas.microsoft.com/office/powerpoint/2010/main" val="4009227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Tetris- this isn’t a true Tetris clone, but it’s pretty good for something the size of a </a:t>
            </a:r>
            <a:r>
              <a:rPr lang="en-US" dirty="0" err="1"/>
              <a:t>usb</a:t>
            </a:r>
            <a:r>
              <a:rPr lang="en-US" dirty="0"/>
              <a:t> </a:t>
            </a:r>
          </a:p>
        </p:txBody>
      </p:sp>
      <p:sp>
        <p:nvSpPr>
          <p:cNvPr id="4" name="Slide Number Placeholder 3"/>
          <p:cNvSpPr>
            <a:spLocks noGrp="1"/>
          </p:cNvSpPr>
          <p:nvPr>
            <p:ph type="sldNum" sz="quarter" idx="10"/>
          </p:nvPr>
        </p:nvSpPr>
        <p:spPr/>
        <p:txBody>
          <a:bodyPr/>
          <a:lstStyle/>
          <a:p>
            <a:fld id="{5334053A-D0EA-6244-B9CE-E54FED74F7FC}" type="slidenum">
              <a:rPr lang="en-US" smtClean="0"/>
              <a:t>20</a:t>
            </a:fld>
            <a:endParaRPr lang="en-US" dirty="0"/>
          </a:p>
        </p:txBody>
      </p:sp>
    </p:spTree>
    <p:extLst>
      <p:ext uri="{BB962C8B-B14F-4D97-AF65-F5344CB8AC3E}">
        <p14:creationId xmlns:p14="http://schemas.microsoft.com/office/powerpoint/2010/main" val="4014827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Idk if you can see, but it says “require the following </a:t>
            </a:r>
            <a:r>
              <a:rPr lang="en-US" dirty="0" err="1"/>
              <a:t>adafruit</a:t>
            </a:r>
            <a:r>
              <a:rPr lang="en-US" dirty="0"/>
              <a:t> libraries” , so click and DL </a:t>
            </a:r>
            <a:r>
              <a:rPr lang="en-US" dirty="0" err="1"/>
              <a:t>em</a:t>
            </a:r>
            <a:endParaRPr lang="en-US" dirty="0"/>
          </a:p>
          <a:p>
            <a:r>
              <a:rPr lang="en-US" dirty="0"/>
              <a:t>Libraries TLDR; people write code, zip them into folders, you get to use their code on your own projects</a:t>
            </a:r>
            <a:br>
              <a:rPr lang="en-US" dirty="0"/>
            </a:br>
            <a:r>
              <a:rPr lang="en-US" dirty="0"/>
              <a:t>The nifty thing about </a:t>
            </a:r>
            <a:r>
              <a:rPr lang="en-US" dirty="0" err="1"/>
              <a:t>adafruit</a:t>
            </a:r>
            <a:r>
              <a:rPr lang="en-US" dirty="0"/>
              <a:t> libraries, is that they come with examples- (this is where you can find it) – try running some example code from the GFX library and see if anything happens. -&gt; compile to see if </a:t>
            </a:r>
            <a:r>
              <a:rPr lang="en-US" dirty="0" err="1"/>
              <a:t>theres</a:t>
            </a:r>
            <a:r>
              <a:rPr lang="en-US" dirty="0"/>
              <a:t> any errors, and then upload </a:t>
            </a:r>
          </a:p>
        </p:txBody>
      </p:sp>
      <p:sp>
        <p:nvSpPr>
          <p:cNvPr id="4" name="Slide Number Placeholder 3"/>
          <p:cNvSpPr>
            <a:spLocks noGrp="1"/>
          </p:cNvSpPr>
          <p:nvPr>
            <p:ph type="sldNum" sz="quarter" idx="10"/>
          </p:nvPr>
        </p:nvSpPr>
        <p:spPr/>
        <p:txBody>
          <a:bodyPr/>
          <a:lstStyle/>
          <a:p>
            <a:fld id="{5334053A-D0EA-6244-B9CE-E54FED74F7FC}" type="slidenum">
              <a:rPr lang="en-US" smtClean="0"/>
              <a:t>21</a:t>
            </a:fld>
            <a:endParaRPr lang="en-US" dirty="0"/>
          </a:p>
        </p:txBody>
      </p:sp>
    </p:spTree>
    <p:extLst>
      <p:ext uri="{BB962C8B-B14F-4D97-AF65-F5344CB8AC3E}">
        <p14:creationId xmlns:p14="http://schemas.microsoft.com/office/powerpoint/2010/main" val="4124439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 have something that looks like this</a:t>
            </a:r>
          </a:p>
          <a:p>
            <a:r>
              <a:rPr lang="en-US" dirty="0"/>
              <a:t>So now you know your hardware works (I hope, reiterate the flowchart), the next step (if you’re not familiar with these libraries or the code, and you don’t want to comb through thousands of lines to figure it out, is to find an example project that makes it all work). </a:t>
            </a:r>
          </a:p>
        </p:txBody>
      </p:sp>
      <p:sp>
        <p:nvSpPr>
          <p:cNvPr id="4" name="Slide Number Placeholder 3"/>
          <p:cNvSpPr>
            <a:spLocks noGrp="1"/>
          </p:cNvSpPr>
          <p:nvPr>
            <p:ph type="sldNum" sz="quarter" idx="10"/>
          </p:nvPr>
        </p:nvSpPr>
        <p:spPr/>
        <p:txBody>
          <a:bodyPr/>
          <a:lstStyle/>
          <a:p>
            <a:fld id="{5334053A-D0EA-6244-B9CE-E54FED74F7FC}" type="slidenum">
              <a:rPr lang="en-US" smtClean="0"/>
              <a:t>23</a:t>
            </a:fld>
            <a:endParaRPr lang="en-US" dirty="0"/>
          </a:p>
        </p:txBody>
      </p:sp>
    </p:spTree>
    <p:extLst>
      <p:ext uri="{BB962C8B-B14F-4D97-AF65-F5344CB8AC3E}">
        <p14:creationId xmlns:p14="http://schemas.microsoft.com/office/powerpoint/2010/main" val="393291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if you’re interested in helping run or develop workshops for next year, come talk to me. </a:t>
            </a:r>
          </a:p>
        </p:txBody>
      </p:sp>
      <p:sp>
        <p:nvSpPr>
          <p:cNvPr id="4" name="Slide Number Placeholder 3"/>
          <p:cNvSpPr>
            <a:spLocks noGrp="1"/>
          </p:cNvSpPr>
          <p:nvPr>
            <p:ph type="sldNum" sz="quarter" idx="10"/>
          </p:nvPr>
        </p:nvSpPr>
        <p:spPr/>
        <p:txBody>
          <a:bodyPr/>
          <a:lstStyle/>
          <a:p>
            <a:fld id="{5334053A-D0EA-6244-B9CE-E54FED74F7FC}" type="slidenum">
              <a:rPr lang="en-US" smtClean="0"/>
              <a:t>25</a:t>
            </a:fld>
            <a:endParaRPr lang="en-US" dirty="0"/>
          </a:p>
        </p:txBody>
      </p:sp>
    </p:spTree>
    <p:extLst>
      <p:ext uri="{BB962C8B-B14F-4D97-AF65-F5344CB8AC3E}">
        <p14:creationId xmlns:p14="http://schemas.microsoft.com/office/powerpoint/2010/main" val="232363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silly stuff like making your trash can smart, connecting your coffee machine to your smartphone, or even serious stuff like developing a </a:t>
            </a:r>
          </a:p>
        </p:txBody>
      </p:sp>
      <p:sp>
        <p:nvSpPr>
          <p:cNvPr id="4" name="Slide Number Placeholder 3"/>
          <p:cNvSpPr>
            <a:spLocks noGrp="1"/>
          </p:cNvSpPr>
          <p:nvPr>
            <p:ph type="sldNum" sz="quarter" idx="10"/>
          </p:nvPr>
        </p:nvSpPr>
        <p:spPr/>
        <p:txBody>
          <a:bodyPr/>
          <a:lstStyle/>
          <a:p>
            <a:fld id="{5334053A-D0EA-6244-B9CE-E54FED74F7FC}" type="slidenum">
              <a:rPr lang="en-US" smtClean="0"/>
              <a:t>4</a:t>
            </a:fld>
            <a:endParaRPr lang="en-US" dirty="0"/>
          </a:p>
        </p:txBody>
      </p:sp>
    </p:spTree>
    <p:extLst>
      <p:ext uri="{BB962C8B-B14F-4D97-AF65-F5344CB8AC3E}">
        <p14:creationId xmlns:p14="http://schemas.microsoft.com/office/powerpoint/2010/main" val="176952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the question then becomes “”, and the answer is </a:t>
            </a:r>
          </a:p>
        </p:txBody>
      </p:sp>
      <p:sp>
        <p:nvSpPr>
          <p:cNvPr id="4" name="Slide Number Placeholder 3"/>
          <p:cNvSpPr>
            <a:spLocks noGrp="1"/>
          </p:cNvSpPr>
          <p:nvPr>
            <p:ph type="sldNum" sz="quarter" idx="10"/>
          </p:nvPr>
        </p:nvSpPr>
        <p:spPr/>
        <p:txBody>
          <a:bodyPr/>
          <a:lstStyle/>
          <a:p>
            <a:fld id="{5334053A-D0EA-6244-B9CE-E54FED74F7FC}" type="slidenum">
              <a:rPr lang="en-US" smtClean="0"/>
              <a:t>5</a:t>
            </a:fld>
            <a:endParaRPr lang="en-US" dirty="0"/>
          </a:p>
        </p:txBody>
      </p:sp>
    </p:spTree>
    <p:extLst>
      <p:ext uri="{BB962C8B-B14F-4D97-AF65-F5344CB8AC3E}">
        <p14:creationId xmlns:p14="http://schemas.microsoft.com/office/powerpoint/2010/main" val="1809901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refers to microcontroller, allows you to do some kind of data processing, connect to the web, and communicate valuable information</a:t>
            </a:r>
          </a:p>
        </p:txBody>
      </p:sp>
      <p:sp>
        <p:nvSpPr>
          <p:cNvPr id="4" name="Slide Number Placeholder 3"/>
          <p:cNvSpPr>
            <a:spLocks noGrp="1"/>
          </p:cNvSpPr>
          <p:nvPr>
            <p:ph type="sldNum" sz="quarter" idx="10"/>
          </p:nvPr>
        </p:nvSpPr>
        <p:spPr/>
        <p:txBody>
          <a:bodyPr/>
          <a:lstStyle/>
          <a:p>
            <a:fld id="{5334053A-D0EA-6244-B9CE-E54FED74F7FC}" type="slidenum">
              <a:rPr lang="en-US" smtClean="0"/>
              <a:t>6</a:t>
            </a:fld>
            <a:endParaRPr lang="en-US" dirty="0"/>
          </a:p>
        </p:txBody>
      </p:sp>
    </p:spTree>
    <p:extLst>
      <p:ext uri="{BB962C8B-B14F-4D97-AF65-F5344CB8AC3E}">
        <p14:creationId xmlns:p14="http://schemas.microsoft.com/office/powerpoint/2010/main" val="578187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Amateur/hobby electronics</a:t>
            </a:r>
          </a:p>
        </p:txBody>
      </p:sp>
      <p:sp>
        <p:nvSpPr>
          <p:cNvPr id="4" name="Slide Number Placeholder 3"/>
          <p:cNvSpPr>
            <a:spLocks noGrp="1"/>
          </p:cNvSpPr>
          <p:nvPr>
            <p:ph type="sldNum" sz="quarter" idx="10"/>
          </p:nvPr>
        </p:nvSpPr>
        <p:spPr/>
        <p:txBody>
          <a:bodyPr/>
          <a:lstStyle/>
          <a:p>
            <a:fld id="{5334053A-D0EA-6244-B9CE-E54FED74F7FC}" type="slidenum">
              <a:rPr lang="en-US" smtClean="0"/>
              <a:t>7</a:t>
            </a:fld>
            <a:endParaRPr lang="en-US" dirty="0"/>
          </a:p>
        </p:txBody>
      </p:sp>
    </p:spTree>
    <p:extLst>
      <p:ext uri="{BB962C8B-B14F-4D97-AF65-F5344CB8AC3E}">
        <p14:creationId xmlns:p14="http://schemas.microsoft.com/office/powerpoint/2010/main" val="126424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image credit: Rachel Weill, Microsoft TE</a:t>
            </a:r>
          </a:p>
        </p:txBody>
      </p:sp>
      <p:sp>
        <p:nvSpPr>
          <p:cNvPr id="4" name="Slide Number Placeholder 3"/>
          <p:cNvSpPr>
            <a:spLocks noGrp="1"/>
          </p:cNvSpPr>
          <p:nvPr>
            <p:ph type="sldNum" sz="quarter" idx="10"/>
          </p:nvPr>
        </p:nvSpPr>
        <p:spPr/>
        <p:txBody>
          <a:bodyPr/>
          <a:lstStyle/>
          <a:p>
            <a:fld id="{5334053A-D0EA-6244-B9CE-E54FED74F7FC}" type="slidenum">
              <a:rPr lang="en-US" smtClean="0"/>
              <a:t>8</a:t>
            </a:fld>
            <a:endParaRPr lang="en-US" dirty="0"/>
          </a:p>
        </p:txBody>
      </p:sp>
    </p:spTree>
    <p:extLst>
      <p:ext uri="{BB962C8B-B14F-4D97-AF65-F5344CB8AC3E}">
        <p14:creationId xmlns:p14="http://schemas.microsoft.com/office/powerpoint/2010/main" val="286830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a:t>
            </a:r>
            <a:r>
              <a:rPr lang="en-US" dirty="0" err="1"/>
              <a:t>io</a:t>
            </a:r>
            <a:r>
              <a:rPr lang="en-US" dirty="0"/>
              <a:t> system across different levels</a:t>
            </a:r>
          </a:p>
        </p:txBody>
      </p:sp>
      <p:sp>
        <p:nvSpPr>
          <p:cNvPr id="4" name="Slide Number Placeholder 3"/>
          <p:cNvSpPr>
            <a:spLocks noGrp="1"/>
          </p:cNvSpPr>
          <p:nvPr>
            <p:ph type="sldNum" sz="quarter" idx="10"/>
          </p:nvPr>
        </p:nvSpPr>
        <p:spPr/>
        <p:txBody>
          <a:bodyPr/>
          <a:lstStyle/>
          <a:p>
            <a:fld id="{5334053A-D0EA-6244-B9CE-E54FED74F7FC}" type="slidenum">
              <a:rPr lang="en-US" smtClean="0"/>
              <a:t>10</a:t>
            </a:fld>
            <a:endParaRPr lang="en-US" dirty="0"/>
          </a:p>
        </p:txBody>
      </p:sp>
    </p:spTree>
    <p:extLst>
      <p:ext uri="{BB962C8B-B14F-4D97-AF65-F5344CB8AC3E}">
        <p14:creationId xmlns:p14="http://schemas.microsoft.com/office/powerpoint/2010/main" val="424374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things people struggle with is getting their stuff to work, and it’s really not that difficult if you have a general idea of how to approach things</a:t>
            </a:r>
          </a:p>
          <a:p>
            <a:endParaRPr lang="en-US" dirty="0"/>
          </a:p>
          <a:p>
            <a:r>
              <a:rPr lang="en-US" dirty="0"/>
              <a:t>So here’s basically everything you need to know about debugging hardware stuff (microcontrollers)</a:t>
            </a:r>
          </a:p>
        </p:txBody>
      </p:sp>
      <p:sp>
        <p:nvSpPr>
          <p:cNvPr id="4" name="Slide Number Placeholder 3"/>
          <p:cNvSpPr>
            <a:spLocks noGrp="1"/>
          </p:cNvSpPr>
          <p:nvPr>
            <p:ph type="sldNum" sz="quarter" idx="10"/>
          </p:nvPr>
        </p:nvSpPr>
        <p:spPr/>
        <p:txBody>
          <a:bodyPr/>
          <a:lstStyle/>
          <a:p>
            <a:fld id="{5334053A-D0EA-6244-B9CE-E54FED74F7FC}" type="slidenum">
              <a:rPr lang="en-US" smtClean="0"/>
              <a:t>11</a:t>
            </a:fld>
            <a:endParaRPr lang="en-US" dirty="0"/>
          </a:p>
        </p:txBody>
      </p:sp>
    </p:spTree>
    <p:extLst>
      <p:ext uri="{BB962C8B-B14F-4D97-AF65-F5344CB8AC3E}">
        <p14:creationId xmlns:p14="http://schemas.microsoft.com/office/powerpoint/2010/main" val="239470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a few slides ago, this is the hardware part of </a:t>
            </a:r>
            <a:r>
              <a:rPr lang="en-US" dirty="0" err="1"/>
              <a:t>IoT</a:t>
            </a:r>
            <a:r>
              <a:rPr lang="en-US" dirty="0"/>
              <a:t> system design</a:t>
            </a:r>
          </a:p>
        </p:txBody>
      </p:sp>
      <p:sp>
        <p:nvSpPr>
          <p:cNvPr id="4" name="Slide Number Placeholder 3"/>
          <p:cNvSpPr>
            <a:spLocks noGrp="1"/>
          </p:cNvSpPr>
          <p:nvPr>
            <p:ph type="sldNum" sz="quarter" idx="10"/>
          </p:nvPr>
        </p:nvSpPr>
        <p:spPr/>
        <p:txBody>
          <a:bodyPr/>
          <a:lstStyle/>
          <a:p>
            <a:fld id="{5334053A-D0EA-6244-B9CE-E54FED74F7FC}" type="slidenum">
              <a:rPr lang="en-US" smtClean="0"/>
              <a:t>12</a:t>
            </a:fld>
            <a:endParaRPr lang="en-US" dirty="0"/>
          </a:p>
        </p:txBody>
      </p:sp>
    </p:spTree>
    <p:extLst>
      <p:ext uri="{BB962C8B-B14F-4D97-AF65-F5344CB8AC3E}">
        <p14:creationId xmlns:p14="http://schemas.microsoft.com/office/powerpoint/2010/main" val="1070624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pening Slide">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0982" y="1067834"/>
            <a:ext cx="8738027" cy="1751521"/>
          </a:xfrm>
          <a:prstGeom prst="rect">
            <a:avLst/>
          </a:prstGeom>
        </p:spPr>
        <p:txBody>
          <a:bodyPr lIns="0" tIns="0" rIns="0" bIns="0"/>
          <a:lstStyle>
            <a:lvl1pPr algn="l">
              <a:lnSpc>
                <a:spcPct val="90000"/>
              </a:lnSpc>
              <a:defRPr sz="5500" baseline="0">
                <a:solidFill>
                  <a:schemeClr val="bg1">
                    <a:lumMod val="95000"/>
                  </a:schemeClr>
                </a:solidFill>
              </a:defRPr>
            </a:lvl1pPr>
          </a:lstStyle>
          <a:p>
            <a:r>
              <a:rPr lang="en-US" dirty="0"/>
              <a:t>Click to add presentation main header</a:t>
            </a:r>
          </a:p>
        </p:txBody>
      </p:sp>
      <p:sp>
        <p:nvSpPr>
          <p:cNvPr id="3" name="Subtitle 2"/>
          <p:cNvSpPr>
            <a:spLocks noGrp="1"/>
          </p:cNvSpPr>
          <p:nvPr>
            <p:ph type="subTitle" idx="1" hasCustomPrompt="1"/>
          </p:nvPr>
        </p:nvSpPr>
        <p:spPr>
          <a:xfrm>
            <a:off x="363583" y="2947297"/>
            <a:ext cx="3481211" cy="1669551"/>
          </a:xfrm>
          <a:prstGeom prst="rect">
            <a:avLst/>
          </a:prstGeom>
        </p:spPr>
        <p:txBody>
          <a:bodyPr lIns="0" tIns="0" rIns="0" bIns="0"/>
          <a:lstStyle>
            <a:lvl1pPr marL="0" indent="0" algn="l">
              <a:buNone/>
              <a:defRPr sz="2000">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presentation subhead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05660" y="267482"/>
            <a:ext cx="896411" cy="19142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11680" y="4273434"/>
            <a:ext cx="707136" cy="95097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9309" y="4273434"/>
            <a:ext cx="707136" cy="95097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8798" y="4273434"/>
            <a:ext cx="707136" cy="95097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96427" y="4273434"/>
            <a:ext cx="707136" cy="950976"/>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96427" y="3444932"/>
            <a:ext cx="707136" cy="950976"/>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2173" y="3444932"/>
            <a:ext cx="707136" cy="950976"/>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2936" y="2616430"/>
            <a:ext cx="707136" cy="950976"/>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9125" y="4273434"/>
            <a:ext cx="707136" cy="950976"/>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7" y="4273434"/>
            <a:ext cx="707136" cy="950976"/>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19125" y="3444932"/>
            <a:ext cx="707136" cy="950976"/>
          </a:xfrm>
          <a:prstGeom prst="rect">
            <a:avLst/>
          </a:prstGeom>
        </p:spPr>
      </p:pic>
      <p:sp>
        <p:nvSpPr>
          <p:cNvPr id="17" name="Rectangle 16"/>
          <p:cNvSpPr/>
          <p:nvPr userDrawn="1"/>
        </p:nvSpPr>
        <p:spPr>
          <a:xfrm>
            <a:off x="251016" y="563315"/>
            <a:ext cx="6880116" cy="400110"/>
          </a:xfrm>
          <a:prstGeom prst="rect">
            <a:avLst/>
          </a:prstGeom>
        </p:spPr>
        <p:txBody>
          <a:bodyPr wrap="square">
            <a:spAutoFit/>
          </a:bodyPr>
          <a:lstStyle/>
          <a:p>
            <a:r>
              <a:rPr lang="en-US" sz="2000" b="1" spc="-50" dirty="0">
                <a:solidFill>
                  <a:schemeClr val="bg1"/>
                </a:solidFill>
                <a:latin typeface="Segoe UI" panose="020B0502040204020203" pitchFamily="34" charset="0"/>
                <a:cs typeface="Segoe UI" panose="020B0502040204020203" pitchFamily="34" charset="0"/>
              </a:rPr>
              <a:t>Microsoft</a:t>
            </a:r>
            <a:r>
              <a:rPr lang="en-US" sz="2000" spc="-50" dirty="0">
                <a:solidFill>
                  <a:schemeClr val="bg1"/>
                </a:solidFill>
                <a:latin typeface="Segoe UI" panose="020B0502040204020203" pitchFamily="34" charset="0"/>
                <a:cs typeface="Segoe UI" panose="020B0502040204020203" pitchFamily="34" charset="0"/>
              </a:rPr>
              <a:t> </a:t>
            </a:r>
            <a:r>
              <a:rPr lang="en-US" sz="2000" b="1" spc="-50" dirty="0">
                <a:solidFill>
                  <a:schemeClr val="bg1"/>
                </a:solidFill>
                <a:latin typeface="Segoe UI" panose="020B0502040204020203" pitchFamily="34" charset="0"/>
                <a:cs typeface="Segoe UI" panose="020B0502040204020203" pitchFamily="34" charset="0"/>
              </a:rPr>
              <a:t>Student Partners</a:t>
            </a:r>
          </a:p>
        </p:txBody>
      </p:sp>
    </p:spTree>
    <p:extLst>
      <p:ext uri="{BB962C8B-B14F-4D97-AF65-F5344CB8AC3E}">
        <p14:creationId xmlns:p14="http://schemas.microsoft.com/office/powerpoint/2010/main" val="55350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Conten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689956"/>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2800">
                <a:solidFill>
                  <a:srgbClr val="F2F2F2"/>
                </a:solidFill>
              </a:defRPr>
            </a:lvl1pPr>
          </a:lstStyle>
          <a:p>
            <a:r>
              <a:rPr lang="en-US" dirty="0"/>
              <a:t>Click to edit Master title style</a:t>
            </a:r>
          </a:p>
        </p:txBody>
      </p:sp>
      <p:sp>
        <p:nvSpPr>
          <p:cNvPr id="9" name="Rectangle 8"/>
          <p:cNvSpPr/>
          <p:nvPr userDrawn="1"/>
        </p:nvSpPr>
        <p:spPr>
          <a:xfrm>
            <a:off x="0" y="4655126"/>
            <a:ext cx="2849506" cy="353943"/>
          </a:xfrm>
          <a:prstGeom prst="rect">
            <a:avLst/>
          </a:prstGeom>
          <a:solidFill>
            <a:schemeClr val="bg1"/>
          </a:solidFill>
        </p:spPr>
        <p:txBody>
          <a:bodyPr wrap="square">
            <a:spAutoFit/>
          </a:bodyPr>
          <a:lstStyle/>
          <a:p>
            <a:pPr algn="ctr"/>
            <a:r>
              <a:rPr lang="en-US" sz="1700" b="1" spc="-50" dirty="0">
                <a:solidFill>
                  <a:schemeClr val="accent3">
                    <a:lumMod val="75000"/>
                  </a:schemeClr>
                </a:solidFill>
                <a:latin typeface="Segoe UI" panose="020B0502040204020203" pitchFamily="34" charset="0"/>
                <a:cs typeface="Segoe UI" panose="020B0502040204020203" pitchFamily="34" charset="0"/>
              </a:rPr>
              <a:t>Microsoft</a:t>
            </a:r>
            <a:r>
              <a:rPr lang="en-US" sz="1700" spc="-50" dirty="0">
                <a:solidFill>
                  <a:schemeClr val="accent3">
                    <a:lumMod val="75000"/>
                  </a:schemeClr>
                </a:solidFill>
                <a:latin typeface="Segoe UI" panose="020B0502040204020203" pitchFamily="34" charset="0"/>
                <a:cs typeface="Segoe UI" panose="020B0502040204020203" pitchFamily="34" charset="0"/>
              </a:rPr>
              <a:t> </a:t>
            </a:r>
            <a:r>
              <a:rPr lang="en-US" sz="1700" b="1" spc="-50" dirty="0">
                <a:solidFill>
                  <a:srgbClr val="0070C0"/>
                </a:solidFill>
                <a:latin typeface="Segoe UI" panose="020B0502040204020203" pitchFamily="34" charset="0"/>
                <a:cs typeface="Segoe UI" panose="020B0502040204020203" pitchFamily="34" charset="0"/>
              </a:rPr>
              <a:t>Student Partners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3418" y="-66502"/>
            <a:ext cx="607377" cy="816818"/>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7669" y="-66502"/>
            <a:ext cx="607377" cy="816818"/>
          </a:xfrm>
          <a:prstGeom prst="rect">
            <a:avLst/>
          </a:prstGeom>
        </p:spPr>
      </p:pic>
    </p:spTree>
    <p:extLst>
      <p:ext uri="{BB962C8B-B14F-4D97-AF65-F5344CB8AC3E}">
        <p14:creationId xmlns:p14="http://schemas.microsoft.com/office/powerpoint/2010/main" val="165307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72C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5602" y="4727055"/>
            <a:ext cx="896411" cy="191424"/>
          </a:xfrm>
          <a:prstGeom prst="rect">
            <a:avLst/>
          </a:prstGeom>
        </p:spPr>
      </p:pic>
      <p:sp>
        <p:nvSpPr>
          <p:cNvPr id="4" name="Rectangle 3"/>
          <p:cNvSpPr/>
          <p:nvPr userDrawn="1"/>
        </p:nvSpPr>
        <p:spPr>
          <a:xfrm>
            <a:off x="217357" y="4645795"/>
            <a:ext cx="2849506" cy="353943"/>
          </a:xfrm>
          <a:prstGeom prst="rect">
            <a:avLst/>
          </a:prstGeom>
          <a:noFill/>
        </p:spPr>
        <p:txBody>
          <a:bodyPr wrap="square">
            <a:spAutoFit/>
          </a:bodyPr>
          <a:lstStyle/>
          <a:p>
            <a:pPr algn="l"/>
            <a:r>
              <a:rPr lang="en-US" sz="1700" b="1" spc="-50" dirty="0">
                <a:solidFill>
                  <a:schemeClr val="accent6"/>
                </a:solidFill>
                <a:latin typeface="Segoe UI" panose="020B0502040204020203" pitchFamily="34" charset="0"/>
                <a:cs typeface="Segoe UI" panose="020B0502040204020203" pitchFamily="34" charset="0"/>
              </a:rPr>
              <a:t>Microsoft</a:t>
            </a:r>
            <a:r>
              <a:rPr lang="en-US" sz="1700" spc="-50" dirty="0">
                <a:solidFill>
                  <a:schemeClr val="accent6"/>
                </a:solidFill>
                <a:latin typeface="Segoe UI" panose="020B0502040204020203" pitchFamily="34" charset="0"/>
                <a:cs typeface="Segoe UI" panose="020B0502040204020203" pitchFamily="34" charset="0"/>
              </a:rPr>
              <a:t> </a:t>
            </a:r>
            <a:r>
              <a:rPr lang="en-US" sz="1700" b="1" spc="-50" dirty="0">
                <a:solidFill>
                  <a:schemeClr val="accent6"/>
                </a:solidFill>
                <a:latin typeface="Segoe UI" panose="020B0502040204020203" pitchFamily="34" charset="0"/>
                <a:cs typeface="Segoe UI" panose="020B0502040204020203" pitchFamily="34" charset="0"/>
              </a:rPr>
              <a:t>Student Partners</a:t>
            </a:r>
          </a:p>
        </p:txBody>
      </p:sp>
      <p:sp>
        <p:nvSpPr>
          <p:cNvPr id="5" name="Title 1"/>
          <p:cNvSpPr>
            <a:spLocks noGrp="1"/>
          </p:cNvSpPr>
          <p:nvPr>
            <p:ph type="ctrTitle" hasCustomPrompt="1"/>
          </p:nvPr>
        </p:nvSpPr>
        <p:spPr>
          <a:xfrm>
            <a:off x="217357" y="1599985"/>
            <a:ext cx="8521909" cy="1780297"/>
          </a:xfrm>
          <a:prstGeom prst="rect">
            <a:avLst/>
          </a:prstGeom>
        </p:spPr>
        <p:txBody>
          <a:bodyPr lIns="0" tIns="0" rIns="0" bIns="0"/>
          <a:lstStyle>
            <a:lvl1pPr algn="l">
              <a:lnSpc>
                <a:spcPct val="90000"/>
              </a:lnSpc>
              <a:defRPr sz="5500" baseline="0">
                <a:solidFill>
                  <a:schemeClr val="bg1">
                    <a:lumMod val="95000"/>
                  </a:schemeClr>
                </a:solidFill>
              </a:defRPr>
            </a:lvl1pPr>
          </a:lstStyle>
          <a:p>
            <a:r>
              <a:rPr lang="en-US"/>
              <a:t>Title</a:t>
            </a:r>
            <a:endParaRPr lang="en-US" dirty="0"/>
          </a:p>
        </p:txBody>
      </p:sp>
    </p:spTree>
    <p:extLst>
      <p:ext uri="{BB962C8B-B14F-4D97-AF65-F5344CB8AC3E}">
        <p14:creationId xmlns:p14="http://schemas.microsoft.com/office/powerpoint/2010/main" val="41080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12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Conten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Content Placeholder 2"/>
          <p:cNvSpPr>
            <a:spLocks noGrp="1"/>
          </p:cNvSpPr>
          <p:nvPr>
            <p:ph idx="1"/>
          </p:nvPr>
        </p:nvSpPr>
        <p:spPr>
          <a:xfrm>
            <a:off x="233168" y="925513"/>
            <a:ext cx="4343400"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576568" y="925513"/>
            <a:ext cx="4343400" cy="3554416"/>
          </a:xfrm>
          <a:prstGeom prst="rect">
            <a:avLst/>
          </a:prstGeom>
        </p:spPr>
        <p:txBody>
          <a:bodyPr lIns="0" tIns="0" rIns="0" bIns="0"/>
          <a:lstStyle>
            <a:lvl1pPr>
              <a:spcBef>
                <a:spcPts val="1000"/>
              </a:spcBef>
              <a:defRPr sz="2800">
                <a:solidFill>
                  <a:srgbClr val="000000"/>
                </a:solidFill>
              </a:defRPr>
            </a:lvl1pPr>
            <a:lvl2pPr>
              <a:spcBef>
                <a:spcPts val="1000"/>
              </a:spcBef>
              <a:defRPr sz="2600">
                <a:solidFill>
                  <a:srgbClr val="000000"/>
                </a:solidFill>
              </a:defRPr>
            </a:lvl2pPr>
            <a:lvl3pPr>
              <a:spcBef>
                <a:spcPts val="1000"/>
              </a:spcBef>
              <a:defRPr sz="2200">
                <a:solidFill>
                  <a:srgbClr val="000000"/>
                </a:solidFill>
              </a:defRPr>
            </a:lvl3pPr>
            <a:lvl4pPr>
              <a:spcBef>
                <a:spcPts val="1000"/>
              </a:spcBef>
              <a:defRPr sz="1800">
                <a:solidFill>
                  <a:srgbClr val="000000"/>
                </a:solidFill>
              </a:defRPr>
            </a:lvl4pPr>
            <a:lvl5pPr>
              <a:spcBef>
                <a:spcPts val="1000"/>
              </a:spcBef>
              <a:defRPr sz="14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en-US" dirty="0"/>
              <a:t>Click to edit Master title style</a:t>
            </a:r>
          </a:p>
        </p:txBody>
      </p:sp>
    </p:spTree>
    <p:extLst>
      <p:ext uri="{BB962C8B-B14F-4D97-AF65-F5344CB8AC3E}">
        <p14:creationId xmlns:p14="http://schemas.microsoft.com/office/powerpoint/2010/main" val="1996691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761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9" r:id="rId4"/>
    <p:sldLayoutId id="2147483652"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oxforddictionaries.com/definition/american_english/Internet-of-thing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973" y="1111851"/>
            <a:ext cx="8271571" cy="1751521"/>
          </a:xfrm>
        </p:spPr>
        <p:txBody>
          <a:bodyPr/>
          <a:lstStyle/>
          <a:p>
            <a:r>
              <a:rPr lang="en-US" dirty="0"/>
              <a:t>Introduction to Hardware and </a:t>
            </a:r>
            <a:r>
              <a:rPr lang="en-US" dirty="0" err="1"/>
              <a:t>IoT</a:t>
            </a:r>
            <a:endParaRPr lang="en-US" dirty="0"/>
          </a:p>
        </p:txBody>
      </p:sp>
      <p:sp>
        <p:nvSpPr>
          <p:cNvPr id="5" name="Subtitle 4"/>
          <p:cNvSpPr>
            <a:spLocks noGrp="1"/>
          </p:cNvSpPr>
          <p:nvPr>
            <p:ph type="subTitle" idx="1"/>
          </p:nvPr>
        </p:nvSpPr>
        <p:spPr/>
        <p:txBody>
          <a:bodyPr/>
          <a:lstStyle/>
          <a:p>
            <a:r>
              <a:rPr lang="en-US" dirty="0"/>
              <a:t>University of Pittsburgh</a:t>
            </a:r>
          </a:p>
        </p:txBody>
      </p:sp>
    </p:spTree>
    <p:extLst>
      <p:ext uri="{BB962C8B-B14F-4D97-AF65-F5344CB8AC3E}">
        <p14:creationId xmlns:p14="http://schemas.microsoft.com/office/powerpoint/2010/main" val="435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3168" y="2218827"/>
            <a:ext cx="3753789" cy="1399769"/>
          </a:xfrm>
        </p:spPr>
        <p:txBody>
          <a:bodyPr/>
          <a:lstStyle/>
          <a:p>
            <a:pPr marL="0" indent="0">
              <a:buNone/>
            </a:pPr>
            <a:r>
              <a:rPr lang="en-US" sz="2000" dirty="0"/>
              <a:t>Using the Microsoft Azure </a:t>
            </a:r>
            <a:r>
              <a:rPr lang="en-US" sz="2000" dirty="0" err="1"/>
              <a:t>IoT</a:t>
            </a:r>
            <a:r>
              <a:rPr lang="en-US" sz="2000" dirty="0"/>
              <a:t> Starter kits to learn the basics of working with microcontrollers, inputs and outputs.</a:t>
            </a:r>
          </a:p>
        </p:txBody>
      </p:sp>
      <p:sp>
        <p:nvSpPr>
          <p:cNvPr id="3" name="Title 2"/>
          <p:cNvSpPr>
            <a:spLocks noGrp="1"/>
          </p:cNvSpPr>
          <p:nvPr>
            <p:ph type="title"/>
          </p:nvPr>
        </p:nvSpPr>
        <p:spPr/>
        <p:txBody>
          <a:bodyPr/>
          <a:lstStyle/>
          <a:p>
            <a:r>
              <a:rPr lang="en-US" dirty="0"/>
              <a:t>Hands on with Hardware</a:t>
            </a:r>
          </a:p>
        </p:txBody>
      </p:sp>
      <p:sp>
        <p:nvSpPr>
          <p:cNvPr id="4" name="TextBox 3"/>
          <p:cNvSpPr txBox="1"/>
          <p:nvPr/>
        </p:nvSpPr>
        <p:spPr>
          <a:xfrm>
            <a:off x="169012" y="849395"/>
            <a:ext cx="8747974" cy="646331"/>
          </a:xfrm>
          <a:prstGeom prst="rect">
            <a:avLst/>
          </a:prstGeom>
          <a:noFill/>
        </p:spPr>
        <p:txBody>
          <a:bodyPr wrap="square" rtlCol="0">
            <a:spAutoFit/>
          </a:bodyPr>
          <a:lstStyle/>
          <a:p>
            <a:r>
              <a:rPr lang="en-US" sz="3600" dirty="0">
                <a:latin typeface="+mj-lt"/>
              </a:rPr>
              <a:t>What are we doing?  </a:t>
            </a:r>
          </a:p>
        </p:txBody>
      </p:sp>
      <p:pic>
        <p:nvPicPr>
          <p:cNvPr id="1026" name="Picture 2" descr="https://cdn-shop.adafruit.com/1200x900/270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574" y="1218024"/>
            <a:ext cx="4535164" cy="340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42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Hierarchy of Debugging</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784030" y="924615"/>
            <a:ext cx="7321506" cy="3945578"/>
          </a:xfrm>
          <a:prstGeom prst="rect">
            <a:avLst/>
          </a:prstGeom>
        </p:spPr>
      </p:pic>
    </p:spTree>
    <p:extLst>
      <p:ext uri="{BB962C8B-B14F-4D97-AF65-F5344CB8AC3E}">
        <p14:creationId xmlns:p14="http://schemas.microsoft.com/office/powerpoint/2010/main" val="4210255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156323" y="923321"/>
            <a:ext cx="3546089" cy="1097280"/>
          </a:xfrm>
          <a:prstGeom prst="ellipse">
            <a:avLst/>
          </a:prstGeom>
          <a:no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Breaking it down</a:t>
            </a:r>
          </a:p>
        </p:txBody>
      </p:sp>
      <p:pic>
        <p:nvPicPr>
          <p:cNvPr id="4" name="Picture 3"/>
          <p:cNvPicPr>
            <a:picLocks noChangeAspect="1"/>
          </p:cNvPicPr>
          <p:nvPr/>
        </p:nvPicPr>
        <p:blipFill rotWithShape="1">
          <a:blip r:embed="rId3"/>
          <a:srcRect l="1294" r="2360" b="5201"/>
          <a:stretch/>
        </p:blipFill>
        <p:spPr>
          <a:xfrm>
            <a:off x="101463" y="746840"/>
            <a:ext cx="4686763" cy="1922250"/>
          </a:xfrm>
          <a:prstGeom prst="rect">
            <a:avLst/>
          </a:prstGeom>
          <a:ln w="6350">
            <a:solidFill>
              <a:schemeClr val="tx1"/>
            </a:solidFill>
          </a:ln>
        </p:spPr>
      </p:pic>
      <p:pic>
        <p:nvPicPr>
          <p:cNvPr id="5" name="Picture 4"/>
          <p:cNvPicPr>
            <a:picLocks noChangeAspect="1"/>
          </p:cNvPicPr>
          <p:nvPr/>
        </p:nvPicPr>
        <p:blipFill rotWithShape="1">
          <a:blip r:embed="rId4"/>
          <a:srcRect t="5158" b="7062"/>
          <a:stretch/>
        </p:blipFill>
        <p:spPr>
          <a:xfrm>
            <a:off x="101463" y="2814839"/>
            <a:ext cx="4686763" cy="1884660"/>
          </a:xfrm>
          <a:prstGeom prst="rect">
            <a:avLst/>
          </a:prstGeom>
          <a:ln w="6350">
            <a:solidFill>
              <a:schemeClr val="tx1"/>
            </a:solidFill>
          </a:ln>
        </p:spPr>
      </p:pic>
      <p:sp>
        <p:nvSpPr>
          <p:cNvPr id="6" name="Rectangle 5"/>
          <p:cNvSpPr/>
          <p:nvPr/>
        </p:nvSpPr>
        <p:spPr>
          <a:xfrm>
            <a:off x="5464097" y="1188721"/>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 </a:t>
            </a:r>
          </a:p>
          <a:p>
            <a:pPr algn="ctr"/>
            <a:r>
              <a:rPr lang="en-US" i="1" dirty="0"/>
              <a:t>(code, microcontrollers)</a:t>
            </a:r>
          </a:p>
        </p:txBody>
      </p:sp>
      <p:sp>
        <p:nvSpPr>
          <p:cNvPr id="7" name="Rectangle 6"/>
          <p:cNvSpPr/>
          <p:nvPr/>
        </p:nvSpPr>
        <p:spPr>
          <a:xfrm>
            <a:off x="5464097" y="2087830"/>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Cloud server</a:t>
            </a:r>
            <a:br>
              <a:rPr lang="en-US" dirty="0"/>
            </a:br>
            <a:r>
              <a:rPr lang="en-US" i="1" dirty="0"/>
              <a:t>(data processing, </a:t>
            </a:r>
            <a:r>
              <a:rPr lang="en-US" i="1" dirty="0" err="1"/>
              <a:t>comms</a:t>
            </a:r>
            <a:r>
              <a:rPr lang="en-US" i="1" dirty="0"/>
              <a:t>) </a:t>
            </a:r>
          </a:p>
        </p:txBody>
      </p:sp>
      <p:sp>
        <p:nvSpPr>
          <p:cNvPr id="8" name="Rectangle 7"/>
          <p:cNvSpPr/>
          <p:nvPr/>
        </p:nvSpPr>
        <p:spPr>
          <a:xfrm>
            <a:off x="5464097" y="2986939"/>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a:t>
            </a:r>
          </a:p>
          <a:p>
            <a:pPr algn="ctr"/>
            <a:r>
              <a:rPr lang="en-US" i="1" dirty="0"/>
              <a:t>free [big] data</a:t>
            </a:r>
          </a:p>
        </p:txBody>
      </p:sp>
      <p:sp>
        <p:nvSpPr>
          <p:cNvPr id="9" name="Rectangle 8"/>
          <p:cNvSpPr/>
          <p:nvPr/>
        </p:nvSpPr>
        <p:spPr>
          <a:xfrm>
            <a:off x="5464096" y="3886048"/>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 </a:t>
            </a:r>
          </a:p>
          <a:p>
            <a:pPr algn="ctr"/>
            <a:r>
              <a:rPr lang="en-US" i="1" dirty="0"/>
              <a:t>(breadboard, components)</a:t>
            </a:r>
          </a:p>
        </p:txBody>
      </p:sp>
    </p:spTree>
    <p:extLst>
      <p:ext uri="{BB962C8B-B14F-4D97-AF65-F5344CB8AC3E}">
        <p14:creationId xmlns:p14="http://schemas.microsoft.com/office/powerpoint/2010/main" val="1925474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3168" y="2218827"/>
            <a:ext cx="3753789" cy="1399769"/>
          </a:xfrm>
        </p:spPr>
        <p:txBody>
          <a:bodyPr/>
          <a:lstStyle/>
          <a:p>
            <a:pPr marL="0" indent="0">
              <a:buNone/>
            </a:pPr>
            <a:r>
              <a:rPr lang="en-US" sz="2000" dirty="0"/>
              <a:t>Using the Microsoft Azure </a:t>
            </a:r>
            <a:r>
              <a:rPr lang="en-US" sz="2000" dirty="0" err="1"/>
              <a:t>IoT</a:t>
            </a:r>
            <a:r>
              <a:rPr lang="en-US" sz="2000" dirty="0"/>
              <a:t> Starter kits to learn the basics of working with microcontrollers, inputs and outputs.</a:t>
            </a:r>
          </a:p>
        </p:txBody>
      </p:sp>
      <p:sp>
        <p:nvSpPr>
          <p:cNvPr id="3" name="Title 2"/>
          <p:cNvSpPr>
            <a:spLocks noGrp="1"/>
          </p:cNvSpPr>
          <p:nvPr>
            <p:ph type="title"/>
          </p:nvPr>
        </p:nvSpPr>
        <p:spPr/>
        <p:txBody>
          <a:bodyPr/>
          <a:lstStyle/>
          <a:p>
            <a:r>
              <a:rPr lang="en-US" dirty="0"/>
              <a:t>Hardware</a:t>
            </a:r>
          </a:p>
        </p:txBody>
      </p:sp>
      <p:sp>
        <p:nvSpPr>
          <p:cNvPr id="4" name="TextBox 3"/>
          <p:cNvSpPr txBox="1"/>
          <p:nvPr/>
        </p:nvSpPr>
        <p:spPr>
          <a:xfrm>
            <a:off x="169012" y="849395"/>
            <a:ext cx="8747974" cy="646331"/>
          </a:xfrm>
          <a:prstGeom prst="rect">
            <a:avLst/>
          </a:prstGeom>
          <a:noFill/>
        </p:spPr>
        <p:txBody>
          <a:bodyPr wrap="square" rtlCol="0">
            <a:spAutoFit/>
          </a:bodyPr>
          <a:lstStyle/>
          <a:p>
            <a:r>
              <a:rPr lang="en-US" sz="3600" dirty="0">
                <a:latin typeface="+mj-lt"/>
              </a:rPr>
              <a:t>What are we doing?  </a:t>
            </a:r>
          </a:p>
        </p:txBody>
      </p:sp>
      <p:pic>
        <p:nvPicPr>
          <p:cNvPr id="1026" name="Picture 2" descr="https://cdn-shop.adafruit.com/1200x900/2702-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574" y="1218024"/>
            <a:ext cx="4535164" cy="340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5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Tetris!!!</a:t>
            </a:r>
          </a:p>
        </p:txBody>
      </p:sp>
      <p:sp>
        <p:nvSpPr>
          <p:cNvPr id="4" name="TextBox 3"/>
          <p:cNvSpPr txBox="1"/>
          <p:nvPr/>
        </p:nvSpPr>
        <p:spPr>
          <a:xfrm>
            <a:off x="169012" y="849395"/>
            <a:ext cx="8747974" cy="646331"/>
          </a:xfrm>
          <a:prstGeom prst="rect">
            <a:avLst/>
          </a:prstGeom>
          <a:noFill/>
        </p:spPr>
        <p:txBody>
          <a:bodyPr wrap="square" rtlCol="0">
            <a:spAutoFit/>
          </a:bodyPr>
          <a:lstStyle/>
          <a:p>
            <a:r>
              <a:rPr lang="en-US" sz="3600" dirty="0">
                <a:latin typeface="+mj-lt"/>
              </a:rPr>
              <a:t>But actually?</a:t>
            </a:r>
          </a:p>
        </p:txBody>
      </p:sp>
      <p:pic>
        <p:nvPicPr>
          <p:cNvPr id="1026" name="Picture 2" descr="https://cdn-shop.adafruit.com/1200x900/2702-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574" y="1218024"/>
            <a:ext cx="4535164" cy="34013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en/a/ae/Tetris_NES_pl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68" y="1495726"/>
            <a:ext cx="35814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08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What do I get out of this? </a:t>
            </a:r>
          </a:p>
          <a:p>
            <a:r>
              <a:rPr lang="en-US" dirty="0"/>
              <a:t>Working with a new type of microcontroller</a:t>
            </a:r>
          </a:p>
          <a:p>
            <a:r>
              <a:rPr lang="en-US" dirty="0"/>
              <a:t>Getting familiar with installing board support and new libraries</a:t>
            </a:r>
          </a:p>
          <a:p>
            <a:r>
              <a:rPr lang="en-US" dirty="0"/>
              <a:t>Experiencing GitHub and exploring the internet for fun projects</a:t>
            </a:r>
          </a:p>
          <a:p>
            <a:r>
              <a:rPr lang="en-US" b="1" i="1" u="sng" dirty="0"/>
              <a:t>Play Tetris</a:t>
            </a:r>
          </a:p>
        </p:txBody>
      </p:sp>
      <p:sp>
        <p:nvSpPr>
          <p:cNvPr id="3" name="Title 2"/>
          <p:cNvSpPr>
            <a:spLocks noGrp="1"/>
          </p:cNvSpPr>
          <p:nvPr>
            <p:ph type="title"/>
          </p:nvPr>
        </p:nvSpPr>
        <p:spPr/>
        <p:txBody>
          <a:bodyPr/>
          <a:lstStyle/>
          <a:p>
            <a:r>
              <a:rPr lang="en-US" dirty="0"/>
              <a:t>Hardware</a:t>
            </a:r>
          </a:p>
        </p:txBody>
      </p:sp>
    </p:spTree>
    <p:extLst>
      <p:ext uri="{BB962C8B-B14F-4D97-AF65-F5344CB8AC3E}">
        <p14:creationId xmlns:p14="http://schemas.microsoft.com/office/powerpoint/2010/main" val="59253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3167" y="3605596"/>
            <a:ext cx="8683819" cy="874332"/>
          </a:xfrm>
        </p:spPr>
        <p:txBody>
          <a:bodyPr/>
          <a:lstStyle/>
          <a:p>
            <a:pPr marL="0" indent="0">
              <a:buNone/>
            </a:pPr>
            <a:r>
              <a:rPr lang="en-US" sz="2000" dirty="0" err="1"/>
              <a:t>Adafruit</a:t>
            </a:r>
            <a:r>
              <a:rPr lang="en-US" sz="2000" dirty="0"/>
              <a:t> Feather M0			</a:t>
            </a:r>
            <a:r>
              <a:rPr lang="en-US" sz="2000" dirty="0" err="1"/>
              <a:t>FeatherWing</a:t>
            </a:r>
            <a:r>
              <a:rPr lang="en-US" sz="2000" dirty="0"/>
              <a:t> OLED			Breadboard</a:t>
            </a:r>
          </a:p>
        </p:txBody>
      </p:sp>
      <p:sp>
        <p:nvSpPr>
          <p:cNvPr id="3" name="Title 2"/>
          <p:cNvSpPr>
            <a:spLocks noGrp="1"/>
          </p:cNvSpPr>
          <p:nvPr>
            <p:ph type="title"/>
          </p:nvPr>
        </p:nvSpPr>
        <p:spPr/>
        <p:txBody>
          <a:bodyPr/>
          <a:lstStyle/>
          <a:p>
            <a:r>
              <a:rPr lang="en-US" dirty="0"/>
              <a:t>Hardware</a:t>
            </a:r>
          </a:p>
        </p:txBody>
      </p:sp>
      <p:sp>
        <p:nvSpPr>
          <p:cNvPr id="4" name="TextBox 3"/>
          <p:cNvSpPr txBox="1"/>
          <p:nvPr/>
        </p:nvSpPr>
        <p:spPr>
          <a:xfrm>
            <a:off x="169012" y="849395"/>
            <a:ext cx="8747974" cy="646331"/>
          </a:xfrm>
          <a:prstGeom prst="rect">
            <a:avLst/>
          </a:prstGeom>
          <a:noFill/>
        </p:spPr>
        <p:txBody>
          <a:bodyPr wrap="square" rtlCol="0">
            <a:spAutoFit/>
          </a:bodyPr>
          <a:lstStyle/>
          <a:p>
            <a:r>
              <a:rPr lang="en-US" sz="3600" dirty="0">
                <a:latin typeface="+mj-lt"/>
              </a:rPr>
              <a:t>What we’re using: </a:t>
            </a:r>
          </a:p>
        </p:txBody>
      </p:sp>
      <p:pic>
        <p:nvPicPr>
          <p:cNvPr id="2050" name="Picture 2" descr="https://cdn-shop.adafruit.com/970x728/301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67" y="1495726"/>
            <a:ext cx="2619838" cy="19662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shop.adafruit.com/1200x900/2900-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070" y="1495726"/>
            <a:ext cx="2621857" cy="19663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shop.adafruit.com/970x728/64-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6950" y="1461057"/>
            <a:ext cx="2620036" cy="196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579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started &amp; set up</a:t>
            </a:r>
          </a:p>
        </p:txBody>
      </p:sp>
      <p:pic>
        <p:nvPicPr>
          <p:cNvPr id="2050" name="Picture 2" descr="https://blog.arduino.cc/wp-content/uploads/2015/11/Screenshot-2015-11-03-12.27.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739" y="955005"/>
            <a:ext cx="2335476" cy="14787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59070" y="4270709"/>
            <a:ext cx="8579026" cy="369332"/>
          </a:xfrm>
          <a:prstGeom prst="rect">
            <a:avLst/>
          </a:prstGeom>
        </p:spPr>
        <p:txBody>
          <a:bodyPr wrap="square">
            <a:spAutoFit/>
          </a:bodyPr>
          <a:lstStyle/>
          <a:p>
            <a:r>
              <a:rPr lang="en-US" dirty="0"/>
              <a:t>https://learn.adafruit.com/adafruit-feather-m0-wifi-atwinc1500/setup</a:t>
            </a:r>
          </a:p>
        </p:txBody>
      </p:sp>
      <p:pic>
        <p:nvPicPr>
          <p:cNvPr id="2" name="Picture 1"/>
          <p:cNvPicPr>
            <a:picLocks noChangeAspect="1"/>
          </p:cNvPicPr>
          <p:nvPr/>
        </p:nvPicPr>
        <p:blipFill>
          <a:blip r:embed="rId4"/>
          <a:stretch>
            <a:fillRect/>
          </a:stretch>
        </p:blipFill>
        <p:spPr>
          <a:xfrm>
            <a:off x="233168" y="803311"/>
            <a:ext cx="5992865" cy="3329123"/>
          </a:xfrm>
          <a:prstGeom prst="rect">
            <a:avLst/>
          </a:prstGeom>
        </p:spPr>
      </p:pic>
    </p:spTree>
    <p:extLst>
      <p:ext uri="{BB962C8B-B14F-4D97-AF65-F5344CB8AC3E}">
        <p14:creationId xmlns:p14="http://schemas.microsoft.com/office/powerpoint/2010/main" val="37808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Blink test part 1</a:t>
            </a:r>
          </a:p>
        </p:txBody>
      </p:sp>
      <p:pic>
        <p:nvPicPr>
          <p:cNvPr id="5" name="Picture 4"/>
          <p:cNvPicPr>
            <a:picLocks noChangeAspect="1"/>
          </p:cNvPicPr>
          <p:nvPr/>
        </p:nvPicPr>
        <p:blipFill>
          <a:blip r:embed="rId3"/>
          <a:stretch>
            <a:fillRect/>
          </a:stretch>
        </p:blipFill>
        <p:spPr>
          <a:xfrm>
            <a:off x="169498" y="779528"/>
            <a:ext cx="8666728" cy="3793340"/>
          </a:xfrm>
          <a:prstGeom prst="rect">
            <a:avLst/>
          </a:prstGeom>
        </p:spPr>
      </p:pic>
    </p:spTree>
    <p:extLst>
      <p:ext uri="{BB962C8B-B14F-4D97-AF65-F5344CB8AC3E}">
        <p14:creationId xmlns:p14="http://schemas.microsoft.com/office/powerpoint/2010/main" val="109613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Blink Test- Checking your hardware</a:t>
            </a:r>
          </a:p>
        </p:txBody>
      </p:sp>
      <p:pic>
        <p:nvPicPr>
          <p:cNvPr id="4" name="Picture 3"/>
          <p:cNvPicPr>
            <a:picLocks noChangeAspect="1"/>
          </p:cNvPicPr>
          <p:nvPr/>
        </p:nvPicPr>
        <p:blipFill>
          <a:blip r:embed="rId3"/>
          <a:stretch>
            <a:fillRect/>
          </a:stretch>
        </p:blipFill>
        <p:spPr>
          <a:xfrm>
            <a:off x="0" y="843639"/>
            <a:ext cx="9144000" cy="3714929"/>
          </a:xfrm>
          <a:prstGeom prst="rect">
            <a:avLst/>
          </a:prstGeom>
        </p:spPr>
      </p:pic>
    </p:spTree>
    <p:extLst>
      <p:ext uri="{BB962C8B-B14F-4D97-AF65-F5344CB8AC3E}">
        <p14:creationId xmlns:p14="http://schemas.microsoft.com/office/powerpoint/2010/main" val="230970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err="1"/>
              <a:t>IoT</a:t>
            </a:r>
            <a:endParaRPr lang="en-US" dirty="0"/>
          </a:p>
        </p:txBody>
      </p:sp>
      <p:sp>
        <p:nvSpPr>
          <p:cNvPr id="6" name="Title 1"/>
          <p:cNvSpPr txBox="1">
            <a:spLocks/>
          </p:cNvSpPr>
          <p:nvPr/>
        </p:nvSpPr>
        <p:spPr>
          <a:xfrm>
            <a:off x="1" y="676049"/>
            <a:ext cx="9144000" cy="4467451"/>
          </a:xfrm>
          <a:prstGeom prst="rect">
            <a:avLst/>
          </a:prstGeom>
        </p:spPr>
        <p:txBody>
          <a:bodyPr wrap="square" lIns="0" tIns="0" rIns="0" bIns="0" anchor="ctr" anchorCtr="0"/>
          <a:lstStyle>
            <a:lvl1pPr algn="l" defTabSz="457200" rtl="0" eaLnBrk="1" latinLnBrk="0" hangingPunct="1">
              <a:spcBef>
                <a:spcPct val="0"/>
              </a:spcBef>
              <a:buNone/>
              <a:defRPr sz="2800" kern="1200">
                <a:solidFill>
                  <a:srgbClr val="F2F2F2"/>
                </a:solidFill>
                <a:latin typeface="+mj-lt"/>
                <a:ea typeface="+mj-ea"/>
                <a:cs typeface="+mj-cs"/>
              </a:defRPr>
            </a:lvl1pPr>
          </a:lstStyle>
          <a:p>
            <a:pPr algn="ctr"/>
            <a:r>
              <a:rPr lang="en-US" dirty="0">
                <a:solidFill>
                  <a:schemeClr val="tx1"/>
                </a:solidFill>
              </a:rPr>
              <a:t>what is the “internet of things”</a:t>
            </a:r>
          </a:p>
        </p:txBody>
      </p:sp>
    </p:spTree>
    <p:extLst>
      <p:ext uri="{BB962C8B-B14F-4D97-AF65-F5344CB8AC3E}">
        <p14:creationId xmlns:p14="http://schemas.microsoft.com/office/powerpoint/2010/main" val="2822419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GitHub: An open source playground</a:t>
            </a:r>
          </a:p>
        </p:txBody>
      </p:sp>
      <p:pic>
        <p:nvPicPr>
          <p:cNvPr id="4" name="Picture 3"/>
          <p:cNvPicPr>
            <a:picLocks noChangeAspect="1"/>
          </p:cNvPicPr>
          <p:nvPr/>
        </p:nvPicPr>
        <p:blipFill>
          <a:blip r:embed="rId3"/>
          <a:stretch>
            <a:fillRect/>
          </a:stretch>
        </p:blipFill>
        <p:spPr>
          <a:xfrm>
            <a:off x="785813" y="736294"/>
            <a:ext cx="7196136" cy="3936293"/>
          </a:xfrm>
          <a:prstGeom prst="rect">
            <a:avLst/>
          </a:prstGeom>
        </p:spPr>
      </p:pic>
    </p:spTree>
    <p:extLst>
      <p:ext uri="{BB962C8B-B14F-4D97-AF65-F5344CB8AC3E}">
        <p14:creationId xmlns:p14="http://schemas.microsoft.com/office/powerpoint/2010/main" val="111694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Downloading the required libraries</a:t>
            </a:r>
          </a:p>
        </p:txBody>
      </p:sp>
      <p:pic>
        <p:nvPicPr>
          <p:cNvPr id="6" name="Picture 5"/>
          <p:cNvPicPr>
            <a:picLocks noChangeAspect="1"/>
          </p:cNvPicPr>
          <p:nvPr/>
        </p:nvPicPr>
        <p:blipFill>
          <a:blip r:embed="rId3"/>
          <a:stretch>
            <a:fillRect/>
          </a:stretch>
        </p:blipFill>
        <p:spPr>
          <a:xfrm>
            <a:off x="1158214" y="800163"/>
            <a:ext cx="5744786" cy="3805173"/>
          </a:xfrm>
          <a:prstGeom prst="rect">
            <a:avLst/>
          </a:prstGeom>
        </p:spPr>
      </p:pic>
      <p:sp>
        <p:nvSpPr>
          <p:cNvPr id="7" name="Oval 6"/>
          <p:cNvSpPr/>
          <p:nvPr/>
        </p:nvSpPr>
        <p:spPr>
          <a:xfrm>
            <a:off x="1158214" y="3910012"/>
            <a:ext cx="2413661" cy="74242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417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Including libraries in IDE</a:t>
            </a:r>
          </a:p>
        </p:txBody>
      </p:sp>
      <p:pic>
        <p:nvPicPr>
          <p:cNvPr id="4" name="Picture 3"/>
          <p:cNvPicPr>
            <a:picLocks noChangeAspect="1"/>
          </p:cNvPicPr>
          <p:nvPr/>
        </p:nvPicPr>
        <p:blipFill rotWithShape="1">
          <a:blip r:embed="rId2"/>
          <a:srcRect r="59074" b="56759"/>
          <a:stretch/>
        </p:blipFill>
        <p:spPr>
          <a:xfrm>
            <a:off x="1289788" y="690563"/>
            <a:ext cx="5481638" cy="3861122"/>
          </a:xfrm>
          <a:prstGeom prst="rect">
            <a:avLst/>
          </a:prstGeom>
        </p:spPr>
      </p:pic>
    </p:spTree>
    <p:extLst>
      <p:ext uri="{BB962C8B-B14F-4D97-AF65-F5344CB8AC3E}">
        <p14:creationId xmlns:p14="http://schemas.microsoft.com/office/powerpoint/2010/main" val="225782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a:t>
            </a:r>
          </a:p>
        </p:txBody>
      </p:sp>
      <p:pic>
        <p:nvPicPr>
          <p:cNvPr id="8194" name="Picture 2" descr="feath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558" y="774174"/>
            <a:ext cx="5088301" cy="381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36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More </a:t>
            </a:r>
            <a:r>
              <a:rPr lang="en-US" dirty="0" err="1"/>
              <a:t>IoT</a:t>
            </a:r>
            <a:r>
              <a:rPr lang="en-US" dirty="0"/>
              <a:t> Resources Here</a:t>
            </a:r>
          </a:p>
        </p:txBody>
      </p:sp>
      <p:pic>
        <p:nvPicPr>
          <p:cNvPr id="1030" name="Picture 6" descr="https://blog.adafruit.com/wp-content/uploads/2015/06/adafruit_0018.jpg"/>
          <p:cNvPicPr>
            <a:picLocks noChangeAspect="1" noChangeArrowheads="1"/>
          </p:cNvPicPr>
          <p:nvPr/>
        </p:nvPicPr>
        <p:blipFill rotWithShape="1">
          <a:blip r:embed="rId2">
            <a:extLst>
              <a:ext uri="{28A0092B-C50C-407E-A947-70E740481C1C}">
                <a14:useLocalDpi xmlns:a14="http://schemas.microsoft.com/office/drawing/2010/main" val="0"/>
              </a:ext>
            </a:extLst>
          </a:blip>
          <a:srcRect b="20990"/>
          <a:stretch/>
        </p:blipFill>
        <p:spPr bwMode="auto">
          <a:xfrm>
            <a:off x="743717" y="2487521"/>
            <a:ext cx="3508004" cy="15388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tatic1.squarespace.com/static/54765ba7e4b0d055ee0b47a6/54a0c183e4b045b45021b121/56f7230b1711077fa4d1549d/1459036942430/5.5+Device+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1927" y="836156"/>
            <a:ext cx="1775420" cy="18928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pcmag.com/bizdex/photo/default/ifttt-logo_j5w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71" y="780063"/>
            <a:ext cx="4001058" cy="18025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guidingtech.com/assets/postimages/2015/05/HOME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340" y="3111152"/>
            <a:ext cx="3266354" cy="13724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dmtyylqvwgyxw.cloudfront.net/instances/132/uploads/images/photo/image/23239/golden_e7801888-75ee-472e-92d1-be20b8d25cae.png?v=14528710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347" y="1086761"/>
            <a:ext cx="222885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78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Shout outs and shameless plugs</a:t>
            </a:r>
          </a:p>
        </p:txBody>
      </p:sp>
      <p:grpSp>
        <p:nvGrpSpPr>
          <p:cNvPr id="7" name="Group 6"/>
          <p:cNvGrpSpPr/>
          <p:nvPr/>
        </p:nvGrpSpPr>
        <p:grpSpPr>
          <a:xfrm>
            <a:off x="2691035" y="874315"/>
            <a:ext cx="2920010" cy="1404872"/>
            <a:chOff x="3059894" y="1746046"/>
            <a:chExt cx="4101697" cy="2478916"/>
          </a:xfrm>
        </p:grpSpPr>
        <p:grpSp>
          <p:nvGrpSpPr>
            <p:cNvPr id="6" name="Group 5"/>
            <p:cNvGrpSpPr/>
            <p:nvPr/>
          </p:nvGrpSpPr>
          <p:grpSpPr>
            <a:xfrm>
              <a:off x="3059894" y="1746046"/>
              <a:ext cx="4101697" cy="1137567"/>
              <a:chOff x="3059894" y="1746046"/>
              <a:chExt cx="4101697" cy="1137567"/>
            </a:xfrm>
          </p:grpSpPr>
          <p:pic>
            <p:nvPicPr>
              <p:cNvPr id="5124" name="Picture 4" descr="No automatic alt text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94" y="1746046"/>
                <a:ext cx="1135473" cy="11354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may contain: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367" y="1746046"/>
                <a:ext cx="2966224" cy="113756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3059895" y="2975887"/>
              <a:ext cx="4101696" cy="1249075"/>
            </a:xfrm>
            <a:prstGeom prst="rect">
              <a:avLst/>
            </a:prstGeom>
            <a:noFill/>
          </p:spPr>
          <p:txBody>
            <a:bodyPr wrap="square" rtlCol="0">
              <a:spAutoFit/>
            </a:bodyPr>
            <a:lstStyle/>
            <a:p>
              <a:pPr algn="ctr"/>
              <a:r>
                <a:rPr lang="en-US" sz="2000" b="1" i="1" dirty="0"/>
                <a:t>Facebook @</a:t>
              </a:r>
              <a:r>
                <a:rPr lang="en-US" sz="2000" b="1" i="1" dirty="0" err="1"/>
                <a:t>pittdesignhub</a:t>
              </a:r>
              <a:endParaRPr lang="en-US" sz="2000" b="1" i="1" dirty="0"/>
            </a:p>
          </p:txBody>
        </p:sp>
      </p:grpSp>
      <p:pic>
        <p:nvPicPr>
          <p:cNvPr id="5128" name="Picture 8" descr="Image may contain: sky and outdo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6618" y="1436884"/>
            <a:ext cx="2570900" cy="19371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92508" y="3372913"/>
            <a:ext cx="3339119" cy="923330"/>
          </a:xfrm>
          <a:prstGeom prst="rect">
            <a:avLst/>
          </a:prstGeom>
        </p:spPr>
        <p:txBody>
          <a:bodyPr wrap="none">
            <a:spAutoFit/>
          </a:bodyPr>
          <a:lstStyle/>
          <a:p>
            <a:pPr algn="ctr"/>
            <a:r>
              <a:rPr lang="en-US" b="1" i="1" dirty="0"/>
              <a:t>Facebook </a:t>
            </a:r>
          </a:p>
          <a:p>
            <a:pPr algn="ctr"/>
            <a:r>
              <a:rPr lang="en-US" b="1" i="1" dirty="0"/>
              <a:t>@groups/284974235229198/</a:t>
            </a:r>
          </a:p>
          <a:p>
            <a:pPr algn="ctr"/>
            <a:r>
              <a:rPr lang="en-US" b="1" i="1" dirty="0"/>
              <a:t>Or search “Microsoft at Pitt”</a:t>
            </a:r>
          </a:p>
        </p:txBody>
      </p:sp>
      <p:grpSp>
        <p:nvGrpSpPr>
          <p:cNvPr id="12" name="Group 11"/>
          <p:cNvGrpSpPr/>
          <p:nvPr/>
        </p:nvGrpSpPr>
        <p:grpSpPr>
          <a:xfrm>
            <a:off x="35683" y="2378713"/>
            <a:ext cx="3406331" cy="2284952"/>
            <a:chOff x="35683" y="2378713"/>
            <a:chExt cx="3406331" cy="2284952"/>
          </a:xfrm>
        </p:grpSpPr>
        <p:sp>
          <p:nvSpPr>
            <p:cNvPr id="4" name="TextBox 3"/>
            <p:cNvSpPr txBox="1"/>
            <p:nvPr/>
          </p:nvSpPr>
          <p:spPr>
            <a:xfrm>
              <a:off x="35683" y="3955779"/>
              <a:ext cx="3406331" cy="707886"/>
            </a:xfrm>
            <a:prstGeom prst="rect">
              <a:avLst/>
            </a:prstGeom>
            <a:noFill/>
          </p:spPr>
          <p:txBody>
            <a:bodyPr wrap="square" rtlCol="0">
              <a:spAutoFit/>
            </a:bodyPr>
            <a:lstStyle/>
            <a:p>
              <a:pPr algn="ctr"/>
              <a:r>
                <a:rPr lang="en-US" sz="2000" b="1" i="1" dirty="0"/>
                <a:t>Facebook @</a:t>
              </a:r>
              <a:r>
                <a:rPr lang="en-US" sz="2000" b="1" i="1" dirty="0" err="1"/>
                <a:t>pittmakerspace</a:t>
              </a:r>
              <a:endParaRPr lang="en-US" sz="2000" b="1" i="1" dirty="0"/>
            </a:p>
          </p:txBody>
        </p:sp>
        <p:pic>
          <p:nvPicPr>
            <p:cNvPr id="11" name="Picture 10"/>
            <p:cNvPicPr>
              <a:picLocks noChangeAspect="1"/>
            </p:cNvPicPr>
            <p:nvPr/>
          </p:nvPicPr>
          <p:blipFill>
            <a:blip r:embed="rId6"/>
            <a:stretch>
              <a:fillRect/>
            </a:stretch>
          </p:blipFill>
          <p:spPr>
            <a:xfrm>
              <a:off x="309952" y="2378713"/>
              <a:ext cx="2857791" cy="1463861"/>
            </a:xfrm>
            <a:prstGeom prst="rect">
              <a:avLst/>
            </a:prstGeom>
          </p:spPr>
        </p:pic>
      </p:grpSp>
    </p:spTree>
    <p:extLst>
      <p:ext uri="{BB962C8B-B14F-4D97-AF65-F5344CB8AC3E}">
        <p14:creationId xmlns:p14="http://schemas.microsoft.com/office/powerpoint/2010/main" val="331354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b="1" dirty="0">
                <a:solidFill>
                  <a:sysClr val="windowText" lastClr="000000"/>
                </a:solidFill>
                <a:latin typeface="+mj-lt"/>
              </a:rPr>
              <a:t>Internet of things</a:t>
            </a:r>
          </a:p>
          <a:p>
            <a:pPr marL="0" indent="0">
              <a:buNone/>
            </a:pPr>
            <a:r>
              <a:rPr lang="en-US" sz="2000" dirty="0">
                <a:solidFill>
                  <a:sysClr val="windowText" lastClr="000000"/>
                </a:solidFill>
                <a:latin typeface="+mj-lt"/>
              </a:rPr>
              <a:t>Syllabification </a:t>
            </a:r>
            <a:r>
              <a:rPr lang="en-US" sz="2000" dirty="0">
                <a:solidFill>
                  <a:sysClr val="windowText" lastClr="000000"/>
                </a:solidFill>
                <a:latin typeface="Segoe UI Light"/>
              </a:rPr>
              <a:t>(</a:t>
            </a:r>
            <a:r>
              <a:rPr lang="en-US" sz="2000" dirty="0" err="1">
                <a:solidFill>
                  <a:sysClr val="windowText" lastClr="000000"/>
                </a:solidFill>
                <a:latin typeface="Segoe UI Light"/>
              </a:rPr>
              <a:t>Inter•net</a:t>
            </a:r>
            <a:r>
              <a:rPr lang="en-US" sz="2000" dirty="0">
                <a:solidFill>
                  <a:sysClr val="windowText" lastClr="000000"/>
                </a:solidFill>
                <a:latin typeface="Segoe UI Light"/>
              </a:rPr>
              <a:t> of things)</a:t>
            </a:r>
            <a:br>
              <a:rPr lang="en-US" dirty="0">
                <a:solidFill>
                  <a:sysClr val="windowText" lastClr="000000"/>
                </a:solidFill>
                <a:latin typeface="+mj-lt"/>
              </a:rPr>
            </a:br>
            <a:br>
              <a:rPr lang="en-US" sz="2000" dirty="0">
                <a:solidFill>
                  <a:sysClr val="windowText" lastClr="000000"/>
                </a:solidFill>
                <a:latin typeface="+mj-lt"/>
              </a:rPr>
            </a:br>
            <a:r>
              <a:rPr lang="en-US" sz="2000" i="1" dirty="0">
                <a:solidFill>
                  <a:sysClr val="windowText" lastClr="000000"/>
                </a:solidFill>
                <a:latin typeface="+mj-lt"/>
              </a:rPr>
              <a:t>noun</a:t>
            </a:r>
            <a:endParaRPr lang="en-US" sz="2000" dirty="0">
              <a:solidFill>
                <a:sysClr val="windowText" lastClr="000000"/>
              </a:solidFill>
              <a:latin typeface="+mj-lt"/>
            </a:endParaRPr>
          </a:p>
          <a:p>
            <a:pPr marL="0" indent="0">
              <a:buNone/>
            </a:pPr>
            <a:r>
              <a:rPr lang="en-US" sz="2000" i="1" dirty="0">
                <a:solidFill>
                  <a:schemeClr val="bg2"/>
                </a:solidFill>
                <a:latin typeface="+mj-lt"/>
              </a:rPr>
              <a:t>	</a:t>
            </a:r>
            <a:r>
              <a:rPr lang="en-US" sz="2000" b="1" i="1" dirty="0">
                <a:solidFill>
                  <a:schemeClr val="accent2"/>
                </a:solidFill>
                <a:latin typeface="+mj-lt"/>
              </a:rPr>
              <a:t>A proposed development of the Internet in which everyday objects have network connectivity, allowing them to send and receive data:</a:t>
            </a:r>
            <a:br>
              <a:rPr lang="en-US" sz="2000" dirty="0">
                <a:solidFill>
                  <a:schemeClr val="bg2"/>
                </a:solidFill>
                <a:latin typeface="+mj-lt"/>
              </a:rPr>
            </a:br>
            <a:br>
              <a:rPr lang="en-US" sz="2000" dirty="0">
                <a:solidFill>
                  <a:schemeClr val="bg2"/>
                </a:solidFill>
                <a:latin typeface="+mj-lt"/>
              </a:rPr>
            </a:br>
            <a:r>
              <a:rPr lang="en-US" sz="2000" dirty="0">
                <a:solidFill>
                  <a:sysClr val="windowText" lastClr="000000"/>
                </a:solidFill>
                <a:latin typeface="+mj-lt"/>
              </a:rPr>
              <a:t>“</a:t>
            </a:r>
            <a:r>
              <a:rPr lang="en-US" sz="2000" i="1" dirty="0">
                <a:solidFill>
                  <a:sysClr val="windowText" lastClr="000000"/>
                </a:solidFill>
                <a:latin typeface="+mj-lt"/>
              </a:rPr>
              <a:t>If one thing can prevent the Internet of things from transforming the way we live and work, it will be a breakdown in security.</a:t>
            </a:r>
            <a:r>
              <a:rPr lang="en-US" sz="2000" dirty="0">
                <a:solidFill>
                  <a:sysClr val="windowText" lastClr="000000"/>
                </a:solidFill>
                <a:latin typeface="+mj-lt"/>
              </a:rPr>
              <a:t>”</a:t>
            </a:r>
            <a:br>
              <a:rPr lang="en-US" sz="2000" i="1" dirty="0">
                <a:solidFill>
                  <a:schemeClr val="bg2"/>
                </a:solidFill>
                <a:latin typeface="+mj-lt"/>
              </a:rPr>
            </a:br>
            <a:endParaRPr lang="en-US" sz="2000" i="1" dirty="0">
              <a:solidFill>
                <a:schemeClr val="bg2"/>
              </a:solidFill>
              <a:latin typeface="+mj-lt"/>
            </a:endParaRPr>
          </a:p>
          <a:p>
            <a:endParaRPr lang="en-US" dirty="0">
              <a:latin typeface="+mj-lt"/>
            </a:endParaRPr>
          </a:p>
        </p:txBody>
      </p:sp>
      <p:sp>
        <p:nvSpPr>
          <p:cNvPr id="3" name="Title 2"/>
          <p:cNvSpPr>
            <a:spLocks noGrp="1"/>
          </p:cNvSpPr>
          <p:nvPr>
            <p:ph type="title"/>
          </p:nvPr>
        </p:nvSpPr>
        <p:spPr/>
        <p:txBody>
          <a:bodyPr/>
          <a:lstStyle/>
          <a:p>
            <a:r>
              <a:rPr lang="en-US" dirty="0"/>
              <a:t>What is </a:t>
            </a:r>
            <a:r>
              <a:rPr lang="en-US" dirty="0" err="1"/>
              <a:t>IoT</a:t>
            </a:r>
            <a:endParaRPr lang="en-US" dirty="0"/>
          </a:p>
        </p:txBody>
      </p:sp>
      <p:sp>
        <p:nvSpPr>
          <p:cNvPr id="4" name="TextBox 3"/>
          <p:cNvSpPr txBox="1"/>
          <p:nvPr/>
        </p:nvSpPr>
        <p:spPr>
          <a:xfrm>
            <a:off x="898452" y="4172152"/>
            <a:ext cx="7208320" cy="307777"/>
          </a:xfrm>
          <a:prstGeom prst="rect">
            <a:avLst/>
          </a:prstGeom>
          <a:noFill/>
        </p:spPr>
        <p:txBody>
          <a:bodyPr wrap="none" rtlCol="0">
            <a:spAutoFit/>
          </a:bodyPr>
          <a:lstStyle/>
          <a:p>
            <a:r>
              <a:rPr lang="en-US" sz="1400" dirty="0"/>
              <a:t>Source: </a:t>
            </a:r>
            <a:r>
              <a:rPr lang="en-US" sz="1400" dirty="0">
                <a:hlinkClick r:id="rId2"/>
              </a:rPr>
              <a:t>Oxford Dictionary</a:t>
            </a:r>
            <a:r>
              <a:rPr lang="en-US" sz="1400" dirty="0"/>
              <a:t>, yep, it’s really in the Oxford Dictionary.  It got added mid 2013</a:t>
            </a:r>
          </a:p>
        </p:txBody>
      </p:sp>
    </p:spTree>
    <p:extLst>
      <p:ext uri="{BB962C8B-B14F-4D97-AF65-F5344CB8AC3E}">
        <p14:creationId xmlns:p14="http://schemas.microsoft.com/office/powerpoint/2010/main" val="402788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~nifty~ </a:t>
            </a:r>
            <a:r>
              <a:rPr lang="en-US" dirty="0" err="1"/>
              <a:t>IoT</a:t>
            </a:r>
            <a:r>
              <a:rPr lang="en-US" dirty="0"/>
              <a:t> Projects</a:t>
            </a:r>
          </a:p>
        </p:txBody>
      </p:sp>
      <p:pic>
        <p:nvPicPr>
          <p:cNvPr id="5" name="Picture 4"/>
          <p:cNvPicPr>
            <a:picLocks noChangeAspect="1"/>
          </p:cNvPicPr>
          <p:nvPr/>
        </p:nvPicPr>
        <p:blipFill>
          <a:blip r:embed="rId3"/>
          <a:stretch>
            <a:fillRect/>
          </a:stretch>
        </p:blipFill>
        <p:spPr>
          <a:xfrm>
            <a:off x="281355" y="824828"/>
            <a:ext cx="3547910" cy="2133090"/>
          </a:xfrm>
          <a:prstGeom prst="rect">
            <a:avLst/>
          </a:prstGeom>
        </p:spPr>
      </p:pic>
      <p:pic>
        <p:nvPicPr>
          <p:cNvPr id="7" name="Picture 6"/>
          <p:cNvPicPr>
            <a:picLocks noChangeAspect="1"/>
          </p:cNvPicPr>
          <p:nvPr/>
        </p:nvPicPr>
        <p:blipFill>
          <a:blip r:embed="rId4"/>
          <a:stretch>
            <a:fillRect/>
          </a:stretch>
        </p:blipFill>
        <p:spPr>
          <a:xfrm>
            <a:off x="2435932" y="2177952"/>
            <a:ext cx="3993988" cy="2388032"/>
          </a:xfrm>
          <a:prstGeom prst="rect">
            <a:avLst/>
          </a:prstGeom>
        </p:spPr>
      </p:pic>
      <p:pic>
        <p:nvPicPr>
          <p:cNvPr id="6" name="Picture 5"/>
          <p:cNvPicPr>
            <a:picLocks noChangeAspect="1"/>
          </p:cNvPicPr>
          <p:nvPr/>
        </p:nvPicPr>
        <p:blipFill>
          <a:blip r:embed="rId5"/>
          <a:stretch>
            <a:fillRect/>
          </a:stretch>
        </p:blipFill>
        <p:spPr>
          <a:xfrm>
            <a:off x="6182624" y="862570"/>
            <a:ext cx="2624482" cy="3403549"/>
          </a:xfrm>
          <a:prstGeom prst="rect">
            <a:avLst/>
          </a:prstGeom>
          <a:ln>
            <a:solidFill>
              <a:schemeClr val="tx1"/>
            </a:solidFill>
          </a:ln>
        </p:spPr>
      </p:pic>
    </p:spTree>
    <p:extLst>
      <p:ext uri="{BB962C8B-B14F-4D97-AF65-F5344CB8AC3E}">
        <p14:creationId xmlns:p14="http://schemas.microsoft.com/office/powerpoint/2010/main" val="2077119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err="1"/>
              <a:t>IoT</a:t>
            </a:r>
            <a:endParaRPr lang="en-US" dirty="0"/>
          </a:p>
        </p:txBody>
      </p:sp>
      <p:sp>
        <p:nvSpPr>
          <p:cNvPr id="4" name="Title 1"/>
          <p:cNvSpPr txBox="1">
            <a:spLocks/>
          </p:cNvSpPr>
          <p:nvPr/>
        </p:nvSpPr>
        <p:spPr>
          <a:xfrm>
            <a:off x="1" y="676049"/>
            <a:ext cx="9144000" cy="4467451"/>
          </a:xfrm>
          <a:prstGeom prst="rect">
            <a:avLst/>
          </a:prstGeom>
        </p:spPr>
        <p:txBody>
          <a:bodyPr wrap="square" lIns="0" tIns="0" rIns="0" bIns="0" anchor="ctr" anchorCtr="0"/>
          <a:lstStyle>
            <a:lvl1pPr algn="l" defTabSz="457200" rtl="0" eaLnBrk="1" latinLnBrk="0" hangingPunct="1">
              <a:spcBef>
                <a:spcPct val="0"/>
              </a:spcBef>
              <a:buNone/>
              <a:defRPr sz="2800" kern="1200">
                <a:solidFill>
                  <a:srgbClr val="F2F2F2"/>
                </a:solidFill>
                <a:latin typeface="+mj-lt"/>
                <a:ea typeface="+mj-ea"/>
                <a:cs typeface="+mj-cs"/>
              </a:defRPr>
            </a:lvl1pPr>
          </a:lstStyle>
          <a:p>
            <a:pPr algn="ctr"/>
            <a:r>
              <a:rPr lang="en-US" dirty="0">
                <a:solidFill>
                  <a:schemeClr val="tx1"/>
                </a:solidFill>
              </a:rPr>
              <a:t>how do we build </a:t>
            </a:r>
            <a:r>
              <a:rPr lang="en-US" dirty="0" err="1">
                <a:solidFill>
                  <a:schemeClr val="tx1"/>
                </a:solidFill>
              </a:rPr>
              <a:t>IoT</a:t>
            </a:r>
            <a:r>
              <a:rPr lang="en-US" dirty="0">
                <a:solidFill>
                  <a:schemeClr val="tx1"/>
                </a:solidFill>
              </a:rPr>
              <a:t> projects </a:t>
            </a:r>
          </a:p>
        </p:txBody>
      </p:sp>
    </p:spTree>
    <p:extLst>
      <p:ext uri="{BB962C8B-B14F-4D97-AF65-F5344CB8AC3E}">
        <p14:creationId xmlns:p14="http://schemas.microsoft.com/office/powerpoint/2010/main" val="3399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Hardware</a:t>
            </a:r>
          </a:p>
        </p:txBody>
      </p:sp>
      <p:sp>
        <p:nvSpPr>
          <p:cNvPr id="4" name="Content Placeholder 1"/>
          <p:cNvSpPr>
            <a:spLocks noGrp="1"/>
          </p:cNvSpPr>
          <p:nvPr>
            <p:ph idx="1"/>
          </p:nvPr>
        </p:nvSpPr>
        <p:spPr>
          <a:xfrm>
            <a:off x="233167" y="925513"/>
            <a:ext cx="8683819" cy="3554416"/>
          </a:xfrm>
        </p:spPr>
        <p:txBody>
          <a:bodyPr/>
          <a:lstStyle/>
          <a:p>
            <a:pPr marL="0" indent="0">
              <a:buNone/>
            </a:pPr>
            <a:r>
              <a:rPr lang="en-US" sz="2400" b="1" dirty="0">
                <a:solidFill>
                  <a:sysClr val="windowText" lastClr="000000"/>
                </a:solidFill>
                <a:latin typeface="+mj-lt"/>
              </a:rPr>
              <a:t>Hardware</a:t>
            </a:r>
          </a:p>
          <a:p>
            <a:pPr marL="0" indent="0">
              <a:buNone/>
            </a:pPr>
            <a:r>
              <a:rPr lang="en-US" sz="2000" dirty="0">
                <a:solidFill>
                  <a:sysClr val="windowText" lastClr="000000"/>
                </a:solidFill>
                <a:latin typeface="+mj-lt"/>
              </a:rPr>
              <a:t>Syllabification</a:t>
            </a:r>
            <a:r>
              <a:rPr lang="en-US" sz="2000" dirty="0">
                <a:solidFill>
                  <a:sysClr val="windowText" lastClr="000000"/>
                </a:solidFill>
                <a:latin typeface="Segoe UI Light"/>
              </a:rPr>
              <a:t> (</a:t>
            </a:r>
            <a:r>
              <a:rPr lang="en-US" sz="2000" dirty="0" err="1">
                <a:solidFill>
                  <a:sysClr val="windowText" lastClr="000000"/>
                </a:solidFill>
                <a:latin typeface="Segoe UI Light"/>
              </a:rPr>
              <a:t>hard•ware</a:t>
            </a:r>
            <a:r>
              <a:rPr lang="en-US" sz="2000" dirty="0">
                <a:solidFill>
                  <a:sysClr val="windowText" lastClr="000000"/>
                </a:solidFill>
                <a:latin typeface="Segoe UI Light"/>
              </a:rPr>
              <a:t>)</a:t>
            </a:r>
            <a:br>
              <a:rPr lang="en-US" dirty="0">
                <a:solidFill>
                  <a:sysClr val="windowText" lastClr="000000"/>
                </a:solidFill>
                <a:latin typeface="+mj-lt"/>
              </a:rPr>
            </a:br>
            <a:br>
              <a:rPr lang="en-US" sz="2000" dirty="0">
                <a:solidFill>
                  <a:sysClr val="windowText" lastClr="000000"/>
                </a:solidFill>
                <a:latin typeface="+mj-lt"/>
              </a:rPr>
            </a:br>
            <a:r>
              <a:rPr lang="en-US" sz="2000" i="1" dirty="0">
                <a:solidFill>
                  <a:sysClr val="windowText" lastClr="000000"/>
                </a:solidFill>
                <a:latin typeface="+mj-lt"/>
              </a:rPr>
              <a:t>noun</a:t>
            </a:r>
            <a:endParaRPr lang="en-US" sz="2000" dirty="0">
              <a:solidFill>
                <a:sysClr val="windowText" lastClr="000000"/>
              </a:solidFill>
              <a:latin typeface="+mj-lt"/>
            </a:endParaRPr>
          </a:p>
          <a:p>
            <a:pPr marL="0" indent="0">
              <a:buNone/>
            </a:pPr>
            <a:r>
              <a:rPr lang="en-US" sz="2000" i="1" dirty="0">
                <a:solidFill>
                  <a:schemeClr val="bg2"/>
                </a:solidFill>
                <a:latin typeface="+mj-lt"/>
              </a:rPr>
              <a:t>	</a:t>
            </a:r>
            <a:r>
              <a:rPr lang="en-US" sz="2000" b="1" i="1" dirty="0">
                <a:solidFill>
                  <a:schemeClr val="accent2"/>
                </a:solidFill>
                <a:latin typeface="+mj-lt"/>
              </a:rPr>
              <a:t> The machines, wiring, and other physical components of a computer or other electronic system.</a:t>
            </a:r>
          </a:p>
          <a:p>
            <a:pPr marL="0" indent="0">
              <a:buNone/>
            </a:pPr>
            <a:br>
              <a:rPr lang="en-US" sz="2000" dirty="0">
                <a:solidFill>
                  <a:schemeClr val="bg2"/>
                </a:solidFill>
                <a:latin typeface="+mj-lt"/>
              </a:rPr>
            </a:br>
            <a:r>
              <a:rPr lang="en-US" sz="2000" i="1" dirty="0">
                <a:solidFill>
                  <a:sysClr val="windowText" lastClr="000000"/>
                </a:solidFill>
                <a:latin typeface="+mj-lt"/>
              </a:rPr>
              <a:t>‘select a software package that suits your requirements and buy the hardware to run it on’</a:t>
            </a:r>
            <a:br>
              <a:rPr lang="en-US" sz="2000" i="1" dirty="0">
                <a:solidFill>
                  <a:schemeClr val="bg2"/>
                </a:solidFill>
                <a:latin typeface="+mj-lt"/>
              </a:rPr>
            </a:br>
            <a:endParaRPr lang="en-US" sz="2000" i="1" dirty="0">
              <a:solidFill>
                <a:schemeClr val="bg2"/>
              </a:solidFill>
              <a:latin typeface="+mj-lt"/>
            </a:endParaRPr>
          </a:p>
          <a:p>
            <a:endParaRPr lang="en-US" dirty="0">
              <a:latin typeface="+mj-lt"/>
            </a:endParaRPr>
          </a:p>
        </p:txBody>
      </p:sp>
      <p:sp>
        <p:nvSpPr>
          <p:cNvPr id="6" name="TextBox 5"/>
          <p:cNvSpPr txBox="1"/>
          <p:nvPr/>
        </p:nvSpPr>
        <p:spPr>
          <a:xfrm>
            <a:off x="898452" y="4172152"/>
            <a:ext cx="4378058" cy="307777"/>
          </a:xfrm>
          <a:prstGeom prst="rect">
            <a:avLst/>
          </a:prstGeom>
          <a:noFill/>
        </p:spPr>
        <p:txBody>
          <a:bodyPr wrap="none" rtlCol="0">
            <a:spAutoFit/>
          </a:bodyPr>
          <a:lstStyle/>
          <a:p>
            <a:r>
              <a:rPr lang="en-US" sz="1400" dirty="0"/>
              <a:t>Source: </a:t>
            </a:r>
            <a:r>
              <a:rPr lang="en-US" sz="1400" dirty="0">
                <a:hlinkClick r:id="rId3"/>
              </a:rPr>
              <a:t>Oxford Dictionary</a:t>
            </a:r>
            <a:r>
              <a:rPr lang="en-US" sz="1400" dirty="0"/>
              <a:t>, also the Oxford Dictionary</a:t>
            </a:r>
          </a:p>
        </p:txBody>
      </p:sp>
    </p:spTree>
    <p:extLst>
      <p:ext uri="{BB962C8B-B14F-4D97-AF65-F5344CB8AC3E}">
        <p14:creationId xmlns:p14="http://schemas.microsoft.com/office/powerpoint/2010/main" val="397522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Boards, Modules, Shields</a:t>
            </a:r>
          </a:p>
        </p:txBody>
      </p:sp>
      <p:grpSp>
        <p:nvGrpSpPr>
          <p:cNvPr id="7" name="Group 6"/>
          <p:cNvGrpSpPr/>
          <p:nvPr/>
        </p:nvGrpSpPr>
        <p:grpSpPr>
          <a:xfrm>
            <a:off x="220031" y="1399627"/>
            <a:ext cx="8683819" cy="2505873"/>
            <a:chOff x="233168" y="614798"/>
            <a:chExt cx="8683819" cy="2505873"/>
          </a:xfrm>
        </p:grpSpPr>
        <p:pic>
          <p:nvPicPr>
            <p:cNvPr id="3074" name="Picture 2" descr="https://cdn-shop.adafruit.com/1200x900/272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68" y="949337"/>
              <a:ext cx="2033337" cy="15250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learn.adafruit.com/assets/assets/000/030/195/medium640/feather_2886-01.jpg?14541004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049" y="947524"/>
              <a:ext cx="2033337" cy="15250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cdn-learn.adafruit.com/assets/assets/000/024/792/medium800/adafruit_products_2471_iso_assembled_01_ORIG.jpg?14299084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8431" y="945712"/>
              <a:ext cx="1986274" cy="15268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cdn-learn.adafruit.com/guides/images/000/000/358/medium500/2013_09_02_IMG_2112-1024.jpg?14483014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348" y="945711"/>
              <a:ext cx="1817638" cy="1526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168" y="2472527"/>
              <a:ext cx="2033337" cy="646331"/>
            </a:xfrm>
            <a:prstGeom prst="rect">
              <a:avLst/>
            </a:prstGeom>
            <a:noFill/>
          </p:spPr>
          <p:txBody>
            <a:bodyPr wrap="square" rtlCol="0">
              <a:spAutoFit/>
            </a:bodyPr>
            <a:lstStyle/>
            <a:p>
              <a:pPr algn="ctr"/>
              <a:r>
                <a:rPr lang="en-US" u="sng" dirty="0"/>
                <a:t>Particle</a:t>
              </a:r>
              <a:r>
                <a:rPr lang="en-US" dirty="0"/>
                <a:t> </a:t>
              </a:r>
            </a:p>
            <a:p>
              <a:pPr algn="ctr"/>
              <a:r>
                <a:rPr lang="en-US" dirty="0"/>
                <a:t>Photon</a:t>
              </a:r>
            </a:p>
          </p:txBody>
        </p:sp>
        <p:sp>
          <p:nvSpPr>
            <p:cNvPr id="9" name="TextBox 8"/>
            <p:cNvSpPr txBox="1"/>
            <p:nvPr/>
          </p:nvSpPr>
          <p:spPr>
            <a:xfrm>
              <a:off x="2528604" y="2474340"/>
              <a:ext cx="2033337" cy="646331"/>
            </a:xfrm>
            <a:prstGeom prst="rect">
              <a:avLst/>
            </a:prstGeom>
            <a:noFill/>
          </p:spPr>
          <p:txBody>
            <a:bodyPr wrap="square" rtlCol="0">
              <a:spAutoFit/>
            </a:bodyPr>
            <a:lstStyle/>
            <a:p>
              <a:pPr algn="ctr"/>
              <a:r>
                <a:rPr lang="en-US" u="sng" dirty="0" err="1"/>
                <a:t>Adafruit</a:t>
              </a:r>
              <a:r>
                <a:rPr lang="en-US" dirty="0"/>
                <a:t> </a:t>
              </a:r>
            </a:p>
            <a:p>
              <a:pPr algn="ctr"/>
              <a:r>
                <a:rPr lang="en-US" dirty="0"/>
                <a:t>Feather M0</a:t>
              </a:r>
            </a:p>
          </p:txBody>
        </p:sp>
        <p:sp>
          <p:nvSpPr>
            <p:cNvPr id="10" name="TextBox 9"/>
            <p:cNvSpPr txBox="1"/>
            <p:nvPr/>
          </p:nvSpPr>
          <p:spPr>
            <a:xfrm>
              <a:off x="4818431" y="2474340"/>
              <a:ext cx="1986274" cy="646331"/>
            </a:xfrm>
            <a:prstGeom prst="rect">
              <a:avLst/>
            </a:prstGeom>
            <a:noFill/>
          </p:spPr>
          <p:txBody>
            <a:bodyPr wrap="square" rtlCol="0">
              <a:spAutoFit/>
            </a:bodyPr>
            <a:lstStyle/>
            <a:p>
              <a:pPr algn="ctr"/>
              <a:r>
                <a:rPr lang="en-US" u="sng" dirty="0" err="1"/>
                <a:t>Espressif</a:t>
              </a:r>
              <a:r>
                <a:rPr lang="en-US" dirty="0"/>
                <a:t> </a:t>
              </a:r>
            </a:p>
            <a:p>
              <a:pPr algn="ctr"/>
              <a:r>
                <a:rPr lang="en-US" dirty="0"/>
                <a:t>ESP8266</a:t>
              </a:r>
            </a:p>
          </p:txBody>
        </p:sp>
        <p:sp>
          <p:nvSpPr>
            <p:cNvPr id="11" name="TextBox 10"/>
            <p:cNvSpPr txBox="1"/>
            <p:nvPr/>
          </p:nvSpPr>
          <p:spPr>
            <a:xfrm>
              <a:off x="7099348" y="2466451"/>
              <a:ext cx="1817638" cy="646331"/>
            </a:xfrm>
            <a:prstGeom prst="rect">
              <a:avLst/>
            </a:prstGeom>
            <a:noFill/>
          </p:spPr>
          <p:txBody>
            <a:bodyPr wrap="square" rtlCol="0">
              <a:spAutoFit/>
            </a:bodyPr>
            <a:lstStyle/>
            <a:p>
              <a:pPr algn="ctr"/>
              <a:r>
                <a:rPr lang="en-US" u="sng" dirty="0" err="1"/>
                <a:t>Adafruit</a:t>
              </a:r>
              <a:r>
                <a:rPr lang="en-US" dirty="0"/>
                <a:t> </a:t>
              </a:r>
            </a:p>
            <a:p>
              <a:pPr algn="ctr"/>
              <a:r>
                <a:rPr lang="en-US" dirty="0"/>
                <a:t>CC3000</a:t>
              </a:r>
            </a:p>
          </p:txBody>
        </p:sp>
        <p:sp>
          <p:nvSpPr>
            <p:cNvPr id="12" name="TextBox 11"/>
            <p:cNvSpPr txBox="1"/>
            <p:nvPr/>
          </p:nvSpPr>
          <p:spPr>
            <a:xfrm>
              <a:off x="233168" y="614798"/>
              <a:ext cx="2033337" cy="366235"/>
            </a:xfrm>
            <a:prstGeom prst="rect">
              <a:avLst/>
            </a:prstGeom>
            <a:noFill/>
          </p:spPr>
          <p:txBody>
            <a:bodyPr wrap="square" rtlCol="0">
              <a:spAutoFit/>
            </a:bodyPr>
            <a:lstStyle/>
            <a:p>
              <a:pPr algn="ctr"/>
              <a:r>
                <a:rPr lang="en-US" b="1" dirty="0"/>
                <a:t>Microcontroller</a:t>
              </a:r>
            </a:p>
          </p:txBody>
        </p:sp>
        <p:sp>
          <p:nvSpPr>
            <p:cNvPr id="13" name="TextBox 12"/>
            <p:cNvSpPr txBox="1"/>
            <p:nvPr/>
          </p:nvSpPr>
          <p:spPr>
            <a:xfrm>
              <a:off x="2555049" y="630258"/>
              <a:ext cx="2033337" cy="366235"/>
            </a:xfrm>
            <a:prstGeom prst="rect">
              <a:avLst/>
            </a:prstGeom>
            <a:noFill/>
          </p:spPr>
          <p:txBody>
            <a:bodyPr wrap="square" rtlCol="0">
              <a:spAutoFit/>
            </a:bodyPr>
            <a:lstStyle/>
            <a:p>
              <a:pPr algn="ctr"/>
              <a:r>
                <a:rPr lang="en-US" b="1" dirty="0"/>
                <a:t>Microcontroller</a:t>
              </a:r>
            </a:p>
          </p:txBody>
        </p:sp>
        <p:sp>
          <p:nvSpPr>
            <p:cNvPr id="14" name="TextBox 13"/>
            <p:cNvSpPr txBox="1"/>
            <p:nvPr/>
          </p:nvSpPr>
          <p:spPr>
            <a:xfrm>
              <a:off x="7099349" y="649979"/>
              <a:ext cx="1817638" cy="323165"/>
            </a:xfrm>
            <a:prstGeom prst="rect">
              <a:avLst/>
            </a:prstGeom>
            <a:noFill/>
          </p:spPr>
          <p:txBody>
            <a:bodyPr wrap="square" rtlCol="0">
              <a:spAutoFit/>
            </a:bodyPr>
            <a:lstStyle/>
            <a:p>
              <a:pPr algn="ctr"/>
              <a:r>
                <a:rPr lang="en-US" sz="1500" b="1" dirty="0"/>
                <a:t>Module or Shield</a:t>
              </a:r>
            </a:p>
          </p:txBody>
        </p:sp>
        <p:sp>
          <p:nvSpPr>
            <p:cNvPr id="15" name="TextBox 14"/>
            <p:cNvSpPr txBox="1"/>
            <p:nvPr/>
          </p:nvSpPr>
          <p:spPr>
            <a:xfrm>
              <a:off x="4818431" y="628348"/>
              <a:ext cx="1992373" cy="366235"/>
            </a:xfrm>
            <a:prstGeom prst="rect">
              <a:avLst/>
            </a:prstGeom>
            <a:noFill/>
          </p:spPr>
          <p:txBody>
            <a:bodyPr wrap="square" rtlCol="0">
              <a:spAutoFit/>
            </a:bodyPr>
            <a:lstStyle/>
            <a:p>
              <a:pPr algn="ctr"/>
              <a:r>
                <a:rPr lang="en-US" b="1" dirty="0"/>
                <a:t>Wi-Fi Module</a:t>
              </a:r>
            </a:p>
          </p:txBody>
        </p:sp>
      </p:grpSp>
      <p:sp>
        <p:nvSpPr>
          <p:cNvPr id="8" name="Rectangle 7"/>
          <p:cNvSpPr/>
          <p:nvPr/>
        </p:nvSpPr>
        <p:spPr>
          <a:xfrm>
            <a:off x="2335977" y="1114309"/>
            <a:ext cx="2402614" cy="3176337"/>
          </a:xfrm>
          <a:prstGeom prst="rect">
            <a:avLst/>
          </a:prstGeom>
          <a:noFill/>
          <a:ln>
            <a:solidFill>
              <a:srgbClr val="0072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4629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general idea</a:t>
            </a:r>
          </a:p>
        </p:txBody>
      </p:sp>
      <p:pic>
        <p:nvPicPr>
          <p:cNvPr id="4" name="Picture 3"/>
          <p:cNvPicPr>
            <a:picLocks noChangeAspect="1"/>
          </p:cNvPicPr>
          <p:nvPr/>
        </p:nvPicPr>
        <p:blipFill rotWithShape="1">
          <a:blip r:embed="rId3"/>
          <a:srcRect l="1294" r="2360" b="5201"/>
          <a:stretch/>
        </p:blipFill>
        <p:spPr>
          <a:xfrm>
            <a:off x="101463" y="746840"/>
            <a:ext cx="4686763" cy="1922250"/>
          </a:xfrm>
          <a:prstGeom prst="rect">
            <a:avLst/>
          </a:prstGeom>
          <a:ln w="6350">
            <a:solidFill>
              <a:schemeClr val="tx1"/>
            </a:solidFill>
          </a:ln>
        </p:spPr>
      </p:pic>
      <p:pic>
        <p:nvPicPr>
          <p:cNvPr id="6" name="Picture 5"/>
          <p:cNvPicPr>
            <a:picLocks noChangeAspect="1"/>
          </p:cNvPicPr>
          <p:nvPr/>
        </p:nvPicPr>
        <p:blipFill rotWithShape="1">
          <a:blip r:embed="rId4"/>
          <a:srcRect t="5158" b="7062"/>
          <a:stretch/>
        </p:blipFill>
        <p:spPr>
          <a:xfrm>
            <a:off x="3794713" y="2777248"/>
            <a:ext cx="4780243" cy="1922251"/>
          </a:xfrm>
          <a:prstGeom prst="rect">
            <a:avLst/>
          </a:prstGeom>
          <a:ln w="6350">
            <a:solidFill>
              <a:schemeClr val="tx1"/>
            </a:solidFill>
          </a:ln>
        </p:spPr>
      </p:pic>
      <p:sp>
        <p:nvSpPr>
          <p:cNvPr id="13" name="Content Placeholder 1"/>
          <p:cNvSpPr txBox="1">
            <a:spLocks/>
          </p:cNvSpPr>
          <p:nvPr/>
        </p:nvSpPr>
        <p:spPr>
          <a:xfrm>
            <a:off x="3794713" y="2487318"/>
            <a:ext cx="4780243" cy="289929"/>
          </a:xfrm>
          <a:prstGeom prst="rect">
            <a:avLst/>
          </a:prstGeom>
        </p:spPr>
        <p:txBody>
          <a:bodyPr lIns="0" tIns="0" rIns="0" bIns="0"/>
          <a:lstStyle>
            <a:lvl1pPr marL="342900" indent="-342900" algn="l" defTabSz="457200" rtl="0" eaLnBrk="1" latinLnBrk="0" hangingPunct="1">
              <a:spcBef>
                <a:spcPts val="1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ts val="1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ts val="1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ts val="1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ts val="1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dirty="0"/>
              <a:t>Active Control</a:t>
            </a:r>
          </a:p>
        </p:txBody>
      </p:sp>
      <p:sp>
        <p:nvSpPr>
          <p:cNvPr id="14" name="Content Placeholder 1"/>
          <p:cNvSpPr txBox="1">
            <a:spLocks/>
          </p:cNvSpPr>
          <p:nvPr/>
        </p:nvSpPr>
        <p:spPr>
          <a:xfrm>
            <a:off x="101462" y="2724680"/>
            <a:ext cx="4686763" cy="289929"/>
          </a:xfrm>
          <a:prstGeom prst="rect">
            <a:avLst/>
          </a:prstGeom>
        </p:spPr>
        <p:txBody>
          <a:bodyPr lIns="0" tIns="0" rIns="0" bIns="0"/>
          <a:lstStyle>
            <a:lvl1pPr marL="342900" indent="-342900" algn="l" defTabSz="457200" rtl="0" eaLnBrk="1" latinLnBrk="0" hangingPunct="1">
              <a:spcBef>
                <a:spcPts val="1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ts val="1000"/>
              </a:spcBef>
              <a:buFont typeface="Arial"/>
              <a:buChar char="–"/>
              <a:defRPr sz="2600" kern="1200">
                <a:solidFill>
                  <a:schemeClr val="tx1"/>
                </a:solidFill>
                <a:latin typeface="+mn-lt"/>
                <a:ea typeface="+mn-ea"/>
                <a:cs typeface="+mn-cs"/>
              </a:defRPr>
            </a:lvl2pPr>
            <a:lvl3pPr marL="1143000" indent="-228600" algn="l" defTabSz="457200" rtl="0" eaLnBrk="1" latinLnBrk="0" hangingPunct="1">
              <a:spcBef>
                <a:spcPts val="1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ts val="1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ts val="1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dirty="0"/>
              <a:t>Passive Data Acquisition</a:t>
            </a:r>
          </a:p>
        </p:txBody>
      </p:sp>
    </p:spTree>
    <p:extLst>
      <p:ext uri="{BB962C8B-B14F-4D97-AF65-F5344CB8AC3E}">
        <p14:creationId xmlns:p14="http://schemas.microsoft.com/office/powerpoint/2010/main" val="248926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Breaking it down</a:t>
            </a:r>
          </a:p>
        </p:txBody>
      </p:sp>
      <p:pic>
        <p:nvPicPr>
          <p:cNvPr id="4" name="Picture 3"/>
          <p:cNvPicPr>
            <a:picLocks noChangeAspect="1"/>
          </p:cNvPicPr>
          <p:nvPr/>
        </p:nvPicPr>
        <p:blipFill rotWithShape="1">
          <a:blip r:embed="rId2"/>
          <a:srcRect l="1294" r="2360" b="5201"/>
          <a:stretch/>
        </p:blipFill>
        <p:spPr>
          <a:xfrm>
            <a:off x="101463" y="746840"/>
            <a:ext cx="4686763" cy="1922250"/>
          </a:xfrm>
          <a:prstGeom prst="rect">
            <a:avLst/>
          </a:prstGeom>
          <a:ln w="6350">
            <a:solidFill>
              <a:schemeClr val="tx1"/>
            </a:solidFill>
          </a:ln>
        </p:spPr>
      </p:pic>
      <p:pic>
        <p:nvPicPr>
          <p:cNvPr id="5" name="Picture 4"/>
          <p:cNvPicPr>
            <a:picLocks noChangeAspect="1"/>
          </p:cNvPicPr>
          <p:nvPr/>
        </p:nvPicPr>
        <p:blipFill rotWithShape="1">
          <a:blip r:embed="rId3"/>
          <a:srcRect t="5158" b="7062"/>
          <a:stretch/>
        </p:blipFill>
        <p:spPr>
          <a:xfrm>
            <a:off x="101463" y="2814839"/>
            <a:ext cx="4686763" cy="1884660"/>
          </a:xfrm>
          <a:prstGeom prst="rect">
            <a:avLst/>
          </a:prstGeom>
          <a:ln w="6350">
            <a:solidFill>
              <a:schemeClr val="tx1"/>
            </a:solidFill>
          </a:ln>
        </p:spPr>
      </p:pic>
      <p:sp>
        <p:nvSpPr>
          <p:cNvPr id="6" name="Rectangle 5"/>
          <p:cNvSpPr/>
          <p:nvPr/>
        </p:nvSpPr>
        <p:spPr>
          <a:xfrm>
            <a:off x="5464097" y="1188721"/>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 </a:t>
            </a:r>
          </a:p>
          <a:p>
            <a:pPr algn="ctr"/>
            <a:r>
              <a:rPr lang="en-US" i="1" dirty="0"/>
              <a:t>(code, microcontrollers)</a:t>
            </a:r>
          </a:p>
        </p:txBody>
      </p:sp>
      <p:sp>
        <p:nvSpPr>
          <p:cNvPr id="7" name="Rectangle 6"/>
          <p:cNvSpPr/>
          <p:nvPr/>
        </p:nvSpPr>
        <p:spPr>
          <a:xfrm>
            <a:off x="5464097" y="2087830"/>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Cloud server</a:t>
            </a:r>
            <a:br>
              <a:rPr lang="en-US" dirty="0"/>
            </a:br>
            <a:r>
              <a:rPr lang="en-US" i="1" dirty="0"/>
              <a:t>(data processing, </a:t>
            </a:r>
            <a:r>
              <a:rPr lang="en-US" i="1" dirty="0" err="1"/>
              <a:t>comms</a:t>
            </a:r>
            <a:r>
              <a:rPr lang="en-US" i="1" dirty="0"/>
              <a:t>) </a:t>
            </a:r>
          </a:p>
        </p:txBody>
      </p:sp>
      <p:sp>
        <p:nvSpPr>
          <p:cNvPr id="8" name="Rectangle 7"/>
          <p:cNvSpPr/>
          <p:nvPr/>
        </p:nvSpPr>
        <p:spPr>
          <a:xfrm>
            <a:off x="5464097" y="2986939"/>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a:t>
            </a:r>
          </a:p>
          <a:p>
            <a:pPr algn="ctr"/>
            <a:r>
              <a:rPr lang="en-US" i="1" dirty="0"/>
              <a:t>free [big] data</a:t>
            </a:r>
          </a:p>
        </p:txBody>
      </p:sp>
      <p:sp>
        <p:nvSpPr>
          <p:cNvPr id="9" name="Rectangle 8"/>
          <p:cNvSpPr/>
          <p:nvPr/>
        </p:nvSpPr>
        <p:spPr>
          <a:xfrm>
            <a:off x="5464096" y="3886048"/>
            <a:ext cx="2930541" cy="5575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 </a:t>
            </a:r>
          </a:p>
          <a:p>
            <a:pPr algn="ctr"/>
            <a:r>
              <a:rPr lang="en-US" i="1" dirty="0"/>
              <a:t>(breadboard, components)</a:t>
            </a:r>
          </a:p>
        </p:txBody>
      </p:sp>
    </p:spTree>
    <p:extLst>
      <p:ext uri="{BB962C8B-B14F-4D97-AF65-F5344CB8AC3E}">
        <p14:creationId xmlns:p14="http://schemas.microsoft.com/office/powerpoint/2010/main" val="2123053720"/>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00000"/>
      </a:dk2>
      <a:lt2>
        <a:srgbClr val="FFFFFF"/>
      </a:lt2>
      <a:accent1>
        <a:srgbClr val="B4009E"/>
      </a:accent1>
      <a:accent2>
        <a:srgbClr val="FF8C00"/>
      </a:accent2>
      <a:accent3>
        <a:srgbClr val="505050"/>
      </a:accent3>
      <a:accent4>
        <a:srgbClr val="737373"/>
      </a:accent4>
      <a:accent5>
        <a:srgbClr val="D2D2D2"/>
      </a:accent5>
      <a:accent6>
        <a:srgbClr val="FFFFFF"/>
      </a:accent6>
      <a:hlink>
        <a:srgbClr val="0072C6"/>
      </a:hlink>
      <a:folHlink>
        <a:srgbClr val="0072C6"/>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F721F2E9C60A4B8AD3B86329B0E3F5" ma:contentTypeVersion="5" ma:contentTypeDescription="Create a new document." ma:contentTypeScope="" ma:versionID="1650643c6e54dd8d77fc0452cd05fe57">
  <xsd:schema xmlns:xsd="http://www.w3.org/2001/XMLSchema" xmlns:xs="http://www.w3.org/2001/XMLSchema" xmlns:p="http://schemas.microsoft.com/office/2006/metadata/properties" xmlns:ns2="48f14601-b8fa-46a2-9324-877c94f0d0bb" targetNamespace="http://schemas.microsoft.com/office/2006/metadata/properties" ma:root="true" ma:fieldsID="f6760e195bd7ba4eb325a0c23a190505" ns2:_="">
    <xsd:import namespace="48f14601-b8fa-46a2-9324-877c94f0d0bb"/>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f14601-b8fa-46a2-9324-877c94f0d0b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CDFB6C-F32B-40AC-9CC5-C133D7B77E34}">
  <ds:schemaRefs>
    <ds:schemaRef ds:uri="http://schemas.microsoft.com/sharepoint/v3/contenttype/forms"/>
  </ds:schemaRefs>
</ds:datastoreItem>
</file>

<file path=customXml/itemProps2.xml><?xml version="1.0" encoding="utf-8"?>
<ds:datastoreItem xmlns:ds="http://schemas.openxmlformats.org/officeDocument/2006/customXml" ds:itemID="{19D035FB-C75E-4889-BBE7-FFDC628AAC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f14601-b8fa-46a2-9324-877c94f0d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5AF93E-4D9F-45A6-AD04-709345630236}">
  <ds:schemaRefs>
    <ds:schemaRef ds:uri="http://purl.org/dc/elements/1.1/"/>
    <ds:schemaRef ds:uri="http://schemas.microsoft.com/office/2006/metadata/properties"/>
    <ds:schemaRef ds:uri="48f14601-b8fa-46a2-9324-877c94f0d0b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18396</TotalTime>
  <Words>824</Words>
  <Application>Microsoft Office PowerPoint</Application>
  <PresentationFormat>On-screen Show (16:9)</PresentationFormat>
  <Paragraphs>125</Paragraphs>
  <Slides>25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Segoe UI</vt:lpstr>
      <vt:lpstr>Segoe UI Light</vt:lpstr>
      <vt:lpstr>Office Theme</vt:lpstr>
      <vt:lpstr>Introduction to Hardware and IoT</vt:lpstr>
      <vt:lpstr>What is IoT</vt:lpstr>
      <vt:lpstr>What is IoT</vt:lpstr>
      <vt:lpstr>~nifty~ IoT Projects</vt:lpstr>
      <vt:lpstr>What is IoT</vt:lpstr>
      <vt:lpstr>What is Hardware</vt:lpstr>
      <vt:lpstr>Boards, Modules, Shields</vt:lpstr>
      <vt:lpstr>The general idea</vt:lpstr>
      <vt:lpstr>Breaking it down</vt:lpstr>
      <vt:lpstr>Hands on with Hardware</vt:lpstr>
      <vt:lpstr>The Hierarchy of Debugging</vt:lpstr>
      <vt:lpstr>Breaking it down</vt:lpstr>
      <vt:lpstr>Hardware</vt:lpstr>
      <vt:lpstr>Tetris!!!</vt:lpstr>
      <vt:lpstr>Hardware</vt:lpstr>
      <vt:lpstr>Hardware</vt:lpstr>
      <vt:lpstr>Getting started &amp; set up</vt:lpstr>
      <vt:lpstr>Blink test part 1</vt:lpstr>
      <vt:lpstr>Blink Test- Checking your hardware</vt:lpstr>
      <vt:lpstr>GitHub: An open source playground</vt:lpstr>
      <vt:lpstr>Downloading the required libraries</vt:lpstr>
      <vt:lpstr>Including libraries in IDE</vt:lpstr>
      <vt:lpstr>Implementing</vt:lpstr>
      <vt:lpstr>More IoT Resources Here</vt:lpstr>
      <vt:lpstr>Shout outs and shameless plugs</vt:lpstr>
    </vt:vector>
  </TitlesOfParts>
  <Company>Prentice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Taylor Hanson</dc:creator>
  <cp:lastModifiedBy>Eric Zhang</cp:lastModifiedBy>
  <cp:revision>322</cp:revision>
  <dcterms:created xsi:type="dcterms:W3CDTF">2016-07-11T14:56:12Z</dcterms:created>
  <dcterms:modified xsi:type="dcterms:W3CDTF">2017-03-31T01:45:19Z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0x010100B6F721F2E9C60A4B8AD3B86329B0E3F5</vt:lpwstr>
  </property>
</Properties>
</file>